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62"/>
  </p:notesMasterIdLst>
  <p:sldIdLst>
    <p:sldId id="256" r:id="rId2"/>
    <p:sldId id="257" r:id="rId3"/>
    <p:sldId id="258" r:id="rId4"/>
    <p:sldId id="408" r:id="rId5"/>
    <p:sldId id="401" r:id="rId6"/>
    <p:sldId id="402" r:id="rId7"/>
    <p:sldId id="261" r:id="rId8"/>
    <p:sldId id="409" r:id="rId9"/>
    <p:sldId id="403" r:id="rId10"/>
    <p:sldId id="404" r:id="rId11"/>
    <p:sldId id="262" r:id="rId12"/>
    <p:sldId id="410" r:id="rId13"/>
    <p:sldId id="405" r:id="rId14"/>
    <p:sldId id="407" r:id="rId15"/>
    <p:sldId id="263" r:id="rId16"/>
    <p:sldId id="412" r:id="rId17"/>
    <p:sldId id="411" r:id="rId18"/>
    <p:sldId id="413" r:id="rId19"/>
    <p:sldId id="264" r:id="rId20"/>
    <p:sldId id="414" r:id="rId21"/>
    <p:sldId id="265" r:id="rId22"/>
    <p:sldId id="266" r:id="rId23"/>
    <p:sldId id="415" r:id="rId24"/>
    <p:sldId id="267" r:id="rId25"/>
    <p:sldId id="416" r:id="rId26"/>
    <p:sldId id="418" r:id="rId27"/>
    <p:sldId id="41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9" r:id="rId69"/>
    <p:sldId id="308" r:id="rId70"/>
    <p:sldId id="310" r:id="rId71"/>
    <p:sldId id="319" r:id="rId72"/>
    <p:sldId id="320" r:id="rId73"/>
    <p:sldId id="321" r:id="rId74"/>
    <p:sldId id="322" r:id="rId75"/>
    <p:sldId id="311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12" r:id="rId88"/>
    <p:sldId id="334" r:id="rId89"/>
    <p:sldId id="335" r:id="rId90"/>
    <p:sldId id="336" r:id="rId91"/>
    <p:sldId id="337" r:id="rId92"/>
    <p:sldId id="338" r:id="rId93"/>
    <p:sldId id="339" r:id="rId94"/>
    <p:sldId id="340" r:id="rId95"/>
    <p:sldId id="341" r:id="rId96"/>
    <p:sldId id="342" r:id="rId97"/>
    <p:sldId id="343" r:id="rId98"/>
    <p:sldId id="344" r:id="rId99"/>
    <p:sldId id="345" r:id="rId100"/>
    <p:sldId id="346" r:id="rId101"/>
    <p:sldId id="347" r:id="rId102"/>
    <p:sldId id="348" r:id="rId103"/>
    <p:sldId id="349" r:id="rId104"/>
    <p:sldId id="350" r:id="rId105"/>
    <p:sldId id="351" r:id="rId106"/>
    <p:sldId id="313" r:id="rId107"/>
    <p:sldId id="352" r:id="rId108"/>
    <p:sldId id="353" r:id="rId109"/>
    <p:sldId id="314" r:id="rId110"/>
    <p:sldId id="354" r:id="rId111"/>
    <p:sldId id="355" r:id="rId112"/>
    <p:sldId id="356" r:id="rId113"/>
    <p:sldId id="357" r:id="rId114"/>
    <p:sldId id="358" r:id="rId115"/>
    <p:sldId id="359" r:id="rId116"/>
    <p:sldId id="360" r:id="rId117"/>
    <p:sldId id="315" r:id="rId118"/>
    <p:sldId id="361" r:id="rId119"/>
    <p:sldId id="362" r:id="rId120"/>
    <p:sldId id="363" r:id="rId121"/>
    <p:sldId id="364" r:id="rId122"/>
    <p:sldId id="365" r:id="rId123"/>
    <p:sldId id="366" r:id="rId124"/>
    <p:sldId id="367" r:id="rId125"/>
    <p:sldId id="368" r:id="rId126"/>
    <p:sldId id="369" r:id="rId127"/>
    <p:sldId id="370" r:id="rId128"/>
    <p:sldId id="316" r:id="rId129"/>
    <p:sldId id="371" r:id="rId130"/>
    <p:sldId id="372" r:id="rId131"/>
    <p:sldId id="373" r:id="rId132"/>
    <p:sldId id="374" r:id="rId133"/>
    <p:sldId id="375" r:id="rId134"/>
    <p:sldId id="376" r:id="rId135"/>
    <p:sldId id="377" r:id="rId136"/>
    <p:sldId id="378" r:id="rId137"/>
    <p:sldId id="379" r:id="rId138"/>
    <p:sldId id="380" r:id="rId139"/>
    <p:sldId id="381" r:id="rId140"/>
    <p:sldId id="382" r:id="rId141"/>
    <p:sldId id="383" r:id="rId142"/>
    <p:sldId id="384" r:id="rId143"/>
    <p:sldId id="385" r:id="rId144"/>
    <p:sldId id="386" r:id="rId145"/>
    <p:sldId id="387" r:id="rId146"/>
    <p:sldId id="388" r:id="rId147"/>
    <p:sldId id="389" r:id="rId148"/>
    <p:sldId id="390" r:id="rId149"/>
    <p:sldId id="317" r:id="rId150"/>
    <p:sldId id="391" r:id="rId151"/>
    <p:sldId id="392" r:id="rId152"/>
    <p:sldId id="393" r:id="rId153"/>
    <p:sldId id="318" r:id="rId154"/>
    <p:sldId id="394" r:id="rId155"/>
    <p:sldId id="395" r:id="rId156"/>
    <p:sldId id="396" r:id="rId157"/>
    <p:sldId id="397" r:id="rId158"/>
    <p:sldId id="398" r:id="rId159"/>
    <p:sldId id="399" r:id="rId160"/>
    <p:sldId id="400" r:id="rId16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0"/>
    <p:restoredTop sz="94719"/>
  </p:normalViewPr>
  <p:slideViewPr>
    <p:cSldViewPr snapToGrid="0">
      <p:cViewPr varScale="1">
        <p:scale>
          <a:sx n="120" d="100"/>
          <a:sy n="120" d="100"/>
        </p:scale>
        <p:origin x="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07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0,'41'0,"-5"0,-19 0,5 0,-4 0,8 0,-8 0,9 0,-9 0,8 0,-8 0,0 0,-2 0,-4 0,7 0,-3 0,-1 0,3 0,-4 0,6 0,-3 0,0 0,0 0,0 0,-1 0,1 0,0 0,0 0,0 0,0 0,-1 0,5 0,-4 0,4 0,-5 0,-3 0,11 0,-10 0,6 0,-4 0,-3 0,3 0,1 0,2 0,-5 0,8 0,-12 0,9 0,-3 0,-2 0,4 0,-2 0,-3 0,13 0,-16 0,9 0,-1 0,-8 0,11 0,-5 0,-3 0,6 0,-3 0,-2 0,5 0,-6 0,7 0,-7 0,7 0,-8 0,5 0,-1 0,0 0,0 0,4 0,-7 0,7 0,-8 0,9 0,-4 0,3 0,-3 0,0 0,5 0,-4 0,4 4,-6-3,1 3,0-1,0-2,0 3,0-4,4 0,-3 0,9 0,-9 4,8-3,-3 2,0-3,-1 0,-5 0,-1 0,1 4,0-3,0 3,0-4,3 0,-6 3,5-2,-7 2,4-3,2 0,-3 0,4 0,0 0,-1 0,10 0,-9 0,5 0,-11 4,2-3,2 5,0-5,-1 6,0-2,-4-1,4 3,-1-6,1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11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0,'54'0,"-10"0,-27 0,4 0,-3 0,5 0,-1 0,5 0,-2 0,13 0,-9 0,10 0,6 0,-8 0,11 0,-18 0,3 0,-10 0,3 0,-3 0,5 0,-1 0,1 0,5 5,2-4,0 7,10-7,-9 8,11-4,-13 1,5 3,-10-8,5 8,-11-8,-2 3,-4-1,-4-2,5 3,-5-4,6 0,-3 0,0 0,5 0,-3 0,9 0,-9 0,8 0,-8 0,4 0,-5 0,0 0,3 0,-6 0,8 0,-12 0,12 0,-5 0,0 0,2 0,-7 0,5 0,3 0,-7 0,6 0,-2 0,-4 0,6 0,-4 0,-3 0,9-3,-8-2,2 1,3-3,-6 3,6 0,-3-2,-1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1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1,'56'0,"-3"0,-6 0,-6 0,6 0,0 0,-6 0,6 0,-7 0,1 0,5 0,-10 4,16 2,-16-1,11 4,-7-8,0 4,0-5,-5 4,-2-3,-5 3,0-4,-5 0,3 0,-8 0,4 0,0 0,-4 0,3 0,-4 0,0 0,5 0,-4 0,8 0,-3 0,5 0,-1 0,1 0,0 0,-1 0,1 0,2 0,-10 0,3 0,-14 0,10 0,-6 0,6 0,-4 0,0 0,4 0,2 0,18 0,-8 0,9 0,-13 0,1 4,0-3,-5 3,-2-4,-4 4,0-3,5 7,-8-7,6 3,-7 0,3-3,1 6,-2-6,5 6,-7-3,10 1,-14 1,10-5,-7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29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0,'60'0,"-15"0,-7 0,-2 0,0 0,23 0,-21 0,29 0,-17 0,5 0,-2 0,-12 0,6 0,-7 0,-5 0,4 0,-10 0,4 0,0 0,-3 0,8 0,-3 0,5 0,1 0,-7 0,5 0,-10 0,5 0,-7 0,1 0,5 0,-4 0,10 0,3 0,-11 0,8 0,-21 0,4 0,-6 0,6 0,-4 0,9 0,-5 0,6 4,0-3,0 7,-1-7,1 8,0-8,-1 3,-4 0,4-3,1 2,1 1,4-3,-5 3,5-4,-3 5,8-4,-9 3,5-4,-7 0,1 0,-5 0,3 0,-7 0,2 0,-4 0,0 0,0 0,0 0,3 0,-7 0,10 0,-14 0,10 0,-4 0,-2 0,9 0,-5 0,0 0,1 0,-5 0,6 0,-5 0,5 0,-3 0,2 0,-2 0,3 0,-6 0,6-3,-4 2,4-6,-2 6,-1-2,0 3,0 0,1-4,0 3,-2-3,-3 4,7 0,-2 0,2 0,-3 0,0 0,0 0,0 0,-1 0,0 0,0 0,0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40B5-82B0-4A45-A839-7B4B6CFA1A73}" type="datetimeFigureOut">
              <a:rPr lang="en-BR" smtClean="0"/>
              <a:t>09/11/24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6BEF-3D3E-4A45-8AA5-0AC9F70F5BB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9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6319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87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917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106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74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109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98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26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838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149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897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153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921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8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11/9/24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3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mmunication-connection-global-1297544/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ird_migratio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16460-networking-transparent" TargetMode="Externa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curity-solutions-global-security-online-security-house-security-wallpaper-aavkc/download/1360x768" TargetMode="Externa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ource.com/article/21/6/java-serverless-functions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42659193@N03/8905201835" TargetMode="Externa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fr/important-point-d-exclamation-mark-98442/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akland_Bay_Bridge_Western_Part.jpg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6278138@N03/16689216443/" TargetMode="Externa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kx.com/q/cloud/aws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dock-container-export-cargo-441989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ining-rig-data-center-google-server-datacenter-the-way-forward-wallpaper-mjpnj/download/3840x2160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2824664@N07/42271822770" TargetMode="External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mandj98/48055807752/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7" name="Picture 56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797CC299-CBCE-7F7F-EE07-8BD1C50A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C8248-1996-7E81-C130-F9C89C109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/>
            <a:r>
              <a:rPr lang="en-BR" sz="4200"/>
              <a:t>AWS Certified Solutions Architect Associate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F8DA2-1AB1-9122-406A-539F3856B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/>
            <a:r>
              <a:rPr lang="en-BR" sz="2000" dirty="0"/>
              <a:t>Estudo orientado a serviços</a:t>
            </a:r>
          </a:p>
        </p:txBody>
      </p:sp>
    </p:spTree>
    <p:extLst>
      <p:ext uri="{BB962C8B-B14F-4D97-AF65-F5344CB8AC3E}">
        <p14:creationId xmlns:p14="http://schemas.microsoft.com/office/powerpoint/2010/main" val="76620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Cenário 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</a:t>
            </a:r>
            <a:r>
              <a:rPr lang="en-US" b="1" dirty="0" err="1"/>
              <a:t>enforce-tagging-of-amazon-emr-clusters-at-launch.html?did</a:t>
            </a:r>
            <a:r>
              <a:rPr lang="en-US" b="1" dirty="0"/>
              <a:t>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90CB-5837-A32E-3BCA-F5C11862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76" y="1028422"/>
            <a:ext cx="7772400" cy="4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332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7752" y="3670714"/>
            <a:ext cx="19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Organizations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0834" name="Picture 2" descr="Work Together Using AWS Organizations | Salesforce Trailhead">
            <a:extLst>
              <a:ext uri="{FF2B5EF4-FFF2-40B4-BE49-F238E27FC236}">
                <a16:creationId xmlns:a16="http://schemas.microsoft.com/office/drawing/2014/main" id="{89A1FF4F-E529-5DCF-FD56-0957C162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2937466"/>
            <a:ext cx="608357" cy="60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59268F-325F-38A0-84B3-09396027E0FF}"/>
              </a:ext>
            </a:extLst>
          </p:cNvPr>
          <p:cNvSpPr/>
          <p:nvPr/>
        </p:nvSpPr>
        <p:spPr>
          <a:xfrm>
            <a:off x="434687" y="441033"/>
            <a:ext cx="5525846" cy="4649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Gerenciamento de múltiplas contas no ambiente da AWS</a:t>
            </a:r>
          </a:p>
        </p:txBody>
      </p:sp>
    </p:spTree>
    <p:extLst>
      <p:ext uri="{BB962C8B-B14F-4D97-AF65-F5344CB8AC3E}">
        <p14:creationId xmlns:p14="http://schemas.microsoft.com/office/powerpoint/2010/main" val="29142503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Proton</a:t>
            </a:r>
          </a:p>
        </p:txBody>
      </p:sp>
      <p:pic>
        <p:nvPicPr>
          <p:cNvPr id="121858" name="Picture 2" descr="2021, Amazon Web Services, Inc. or its affiliates. All rights reserved.">
            <a:extLst>
              <a:ext uri="{FF2B5EF4-FFF2-40B4-BE49-F238E27FC236}">
                <a16:creationId xmlns:a16="http://schemas.microsoft.com/office/drawing/2014/main" id="{38554443-D5FB-17A8-B675-3420C049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27" y="2909281"/>
            <a:ext cx="664727" cy="6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A93EB-7A5D-87FD-3641-989FB7D0915B}"/>
              </a:ext>
            </a:extLst>
          </p:cNvPr>
          <p:cNvSpPr/>
          <p:nvPr/>
        </p:nvSpPr>
        <p:spPr>
          <a:xfrm>
            <a:off x="385597" y="437906"/>
            <a:ext cx="3339116" cy="4429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Criar templates de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91536332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409" y="3617055"/>
            <a:ext cx="208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Service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2882" name="Picture 2" descr="AWS Service Catalog - AWS Management &amp; Governance - AWS Video Catalog">
            <a:extLst>
              <a:ext uri="{FF2B5EF4-FFF2-40B4-BE49-F238E27FC236}">
                <a16:creationId xmlns:a16="http://schemas.microsoft.com/office/drawing/2014/main" id="{1773F6C1-8BF4-9524-67BB-320334FD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00" y="30102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06BA38-6A9E-6B19-4BDB-AB235A4A582E}"/>
              </a:ext>
            </a:extLst>
          </p:cNvPr>
          <p:cNvSpPr/>
          <p:nvPr/>
        </p:nvSpPr>
        <p:spPr>
          <a:xfrm>
            <a:off x="570154" y="449499"/>
            <a:ext cx="4464425" cy="9597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Catálogo de serviços que pode ser utilizado para padronizar a distribuição de templates e modo de iniciar/manter um serviço</a:t>
            </a:r>
          </a:p>
        </p:txBody>
      </p:sp>
    </p:spTree>
    <p:extLst>
      <p:ext uri="{BB962C8B-B14F-4D97-AF65-F5344CB8AC3E}">
        <p14:creationId xmlns:p14="http://schemas.microsoft.com/office/powerpoint/2010/main" val="362575306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Systems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3906" name="Picture 2" descr="Cloud Icons | AWS Systems Manager">
            <a:extLst>
              <a:ext uri="{FF2B5EF4-FFF2-40B4-BE49-F238E27FC236}">
                <a16:creationId xmlns:a16="http://schemas.microsoft.com/office/drawing/2014/main" id="{F38C4C85-7369-425F-71B1-5ACF80BD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44" y="2978799"/>
            <a:ext cx="637556" cy="6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78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696523" y="4057617"/>
            <a:ext cx="212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Trusted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4930" name="Picture 2" descr="Streamline Development with Management and Governance Services |">
            <a:extLst>
              <a:ext uri="{FF2B5EF4-FFF2-40B4-BE49-F238E27FC236}">
                <a16:creationId xmlns:a16="http://schemas.microsoft.com/office/drawing/2014/main" id="{38855AF7-002A-846A-6FFE-2788BCB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05" y="3448433"/>
            <a:ext cx="609184" cy="6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356FF-512D-D675-608B-DBEEADAC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" y="277067"/>
            <a:ext cx="7450568" cy="36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588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39123" y="3429000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Ferramenta do AWS Well-Architected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5954" name="Picture 2" descr="Cloud Icons | AWS Well Architected Tool">
            <a:extLst>
              <a:ext uri="{FF2B5EF4-FFF2-40B4-BE49-F238E27FC236}">
                <a16:creationId xmlns:a16="http://schemas.microsoft.com/office/drawing/2014/main" id="{8D2F5CBE-E3AA-7CBD-9DD8-53522787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07" y="272069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471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48" name="Rectangle 6874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50" name="Rectangle 6874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53" name="Oval 6875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4" name="Oval 6875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5" name="Oval 6875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6" name="Oval 6875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7" name="Oval 6875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58" name="Oval 6875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9" name="Oval 6875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0" name="Oval 6875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1" name="Oval 6876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62" name="Oval 6876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3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4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5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6" name="Oval 6876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7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69" name="Rectangle 6876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1938D151-5142-1E8B-7CCE-721763E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818" b="16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71" name="Rectangle 6877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11: Media Services</a:t>
            </a:r>
          </a:p>
        </p:txBody>
      </p:sp>
    </p:spTree>
    <p:extLst>
      <p:ext uri="{BB962C8B-B14F-4D97-AF65-F5344CB8AC3E}">
        <p14:creationId xmlns:p14="http://schemas.microsoft.com/office/powerpoint/2010/main" val="34973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688041" y="4019489"/>
            <a:ext cx="27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Transcoder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6978" name="Picture 2" descr="Amazon Elastic Transcoder Alternatives and Similar Sites &amp; Apps |  AlternativeTo">
            <a:extLst>
              <a:ext uri="{FF2B5EF4-FFF2-40B4-BE49-F238E27FC236}">
                <a16:creationId xmlns:a16="http://schemas.microsoft.com/office/drawing/2014/main" id="{19164291-945A-5030-7563-78D53D2C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73" y="3311869"/>
            <a:ext cx="608972" cy="6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A0704-2D94-4EC8-8E2C-94E5DE2A3256}"/>
              </a:ext>
            </a:extLst>
          </p:cNvPr>
          <p:cNvSpPr/>
          <p:nvPr/>
        </p:nvSpPr>
        <p:spPr>
          <a:xfrm>
            <a:off x="6096000" y="493948"/>
            <a:ext cx="5047280" cy="33348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retirado</a:t>
            </a:r>
            <a:r>
              <a:rPr lang="en-US" b="1" dirty="0"/>
              <a:t> do console da AWS) </a:t>
            </a:r>
            <a:r>
              <a:rPr lang="en-US" dirty="0"/>
              <a:t>O Amazon Elastic Transcoder </a:t>
            </a:r>
            <a:r>
              <a:rPr lang="en-US" dirty="0" err="1"/>
              <a:t>permite</a:t>
            </a:r>
            <a:r>
              <a:rPr lang="en-US" dirty="0"/>
              <a:t> converter a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armazenada</a:t>
            </a:r>
            <a:r>
              <a:rPr lang="en-US" dirty="0"/>
              <a:t> no Amazon S3 </a:t>
            </a:r>
            <a:r>
              <a:rPr lang="en-US" dirty="0" err="1"/>
              <a:t>em</a:t>
            </a:r>
            <a:r>
              <a:rPr lang="en-US" dirty="0"/>
              <a:t> codecs de </a:t>
            </a:r>
            <a:r>
              <a:rPr lang="en-US" dirty="0" err="1"/>
              <a:t>áudio</a:t>
            </a:r>
            <a:r>
              <a:rPr lang="en-US" dirty="0"/>
              <a:t> e </a:t>
            </a:r>
            <a:r>
              <a:rPr lang="en-US" dirty="0" err="1"/>
              <a:t>vídeo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contêineres</a:t>
            </a:r>
            <a:r>
              <a:rPr lang="en-US" dirty="0"/>
              <a:t> </a:t>
            </a:r>
            <a:r>
              <a:rPr lang="en-US" dirty="0" err="1"/>
              <a:t>exigidos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reprodução</a:t>
            </a:r>
            <a:r>
              <a:rPr lang="en-US" dirty="0"/>
              <a:t> do </a:t>
            </a:r>
            <a:r>
              <a:rPr lang="en-US" dirty="0" err="1"/>
              <a:t>consumidor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converter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grandes</a:t>
            </a:r>
            <a:r>
              <a:rPr lang="en-US" dirty="0"/>
              <a:t> e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reproduzir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, tablets, </a:t>
            </a:r>
            <a:r>
              <a:rPr lang="en-US" dirty="0" err="1"/>
              <a:t>navegadores</a:t>
            </a:r>
            <a:r>
              <a:rPr lang="en-US" dirty="0"/>
              <a:t> da Web e </a:t>
            </a:r>
            <a:r>
              <a:rPr lang="en-US" dirty="0" err="1"/>
              <a:t>televisores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299579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91394" y="1507385"/>
            <a:ext cx="30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 Video 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8002" name="Picture 2" descr="Product: Amazon Kinesis Video Streams | CMS Critic">
            <a:extLst>
              <a:ext uri="{FF2B5EF4-FFF2-40B4-BE49-F238E27FC236}">
                <a16:creationId xmlns:a16="http://schemas.microsoft.com/office/drawing/2014/main" id="{A13E4206-3EEA-D26A-0B32-35A31EA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83" y="780311"/>
            <a:ext cx="628941" cy="6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1FCD6F-96A2-3A63-0A38-FB9AD26092A9}"/>
              </a:ext>
            </a:extLst>
          </p:cNvPr>
          <p:cNvSpPr/>
          <p:nvPr/>
        </p:nvSpPr>
        <p:spPr>
          <a:xfrm>
            <a:off x="570154" y="731520"/>
            <a:ext cx="3937300" cy="6777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Infraestrutura para ingestão de vídeos (streaming media - transmissão)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C534F8-61DE-95B6-A82E-95A488B470AC}"/>
              </a:ext>
            </a:extLst>
          </p:cNvPr>
          <p:cNvSpPr/>
          <p:nvPr/>
        </p:nvSpPr>
        <p:spPr>
          <a:xfrm>
            <a:off x="570154" y="1660296"/>
            <a:ext cx="3937300" cy="148859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palavra Kinesis remete-se a noção de movimento (então os serviços do tipo Kinesis indicam geralmente grande fluxo de dados, referenciando essa característica dinâmica mesmo)</a:t>
            </a:r>
          </a:p>
        </p:txBody>
      </p:sp>
    </p:spTree>
    <p:extLst>
      <p:ext uri="{BB962C8B-B14F-4D97-AF65-F5344CB8AC3E}">
        <p14:creationId xmlns:p14="http://schemas.microsoft.com/office/powerpoint/2010/main" val="16053277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D1AB321-F450-7319-8C70-8E8BDC66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26" b="20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12: Migration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976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5846" y="3645909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12" y="2891648"/>
            <a:ext cx="632888" cy="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26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4016" y="3881600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Discovery Service</a:t>
            </a:r>
          </a:p>
        </p:txBody>
      </p:sp>
      <p:pic>
        <p:nvPicPr>
          <p:cNvPr id="129026" name="Picture 2" descr="Migrate to AWS Cloud | Salesforce Trailhead">
            <a:extLst>
              <a:ext uri="{FF2B5EF4-FFF2-40B4-BE49-F238E27FC236}">
                <a16:creationId xmlns:a16="http://schemas.microsoft.com/office/drawing/2014/main" id="{27AD3548-2536-FABE-C060-27EABC87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76" y="3247023"/>
            <a:ext cx="560624" cy="5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594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80228" y="3877126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Migration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0050" name="Picture 2" descr="Cloud Icons | AWS Application Migration Service">
            <a:extLst>
              <a:ext uri="{FF2B5EF4-FFF2-40B4-BE49-F238E27FC236}">
                <a16:creationId xmlns:a16="http://schemas.microsoft.com/office/drawing/2014/main" id="{35970A2F-D5F8-EBD0-F3AF-DF0591E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9" y="3298057"/>
            <a:ext cx="529168" cy="5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738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84624" y="4041452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Database Migration Service</a:t>
            </a:r>
          </a:p>
        </p:txBody>
      </p:sp>
      <p:pic>
        <p:nvPicPr>
          <p:cNvPr id="131074" name="Picture 2" descr="Cloud Icons | AWS Database Migration Service">
            <a:extLst>
              <a:ext uri="{FF2B5EF4-FFF2-40B4-BE49-F238E27FC236}">
                <a16:creationId xmlns:a16="http://schemas.microsoft.com/office/drawing/2014/main" id="{36286358-0164-BABC-3D3C-8605E066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60" y="3258205"/>
            <a:ext cx="654479" cy="6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75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7202" y="3763596"/>
            <a:ext cx="15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Datasync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2098" name="Picture 2" descr="AWS] DataSync – Scriptorium">
            <a:extLst>
              <a:ext uri="{FF2B5EF4-FFF2-40B4-BE49-F238E27FC236}">
                <a16:creationId xmlns:a16="http://schemas.microsoft.com/office/drawing/2014/main" id="{F8DEC276-E373-6021-1F09-1C342338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12" y="2949264"/>
            <a:ext cx="667091" cy="66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0206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2977" y="3616355"/>
            <a:ext cx="21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Migration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3122" name="Picture 2" descr="Executing Migrations to AWS">
            <a:extLst>
              <a:ext uri="{FF2B5EF4-FFF2-40B4-BE49-F238E27FC236}">
                <a16:creationId xmlns:a16="http://schemas.microsoft.com/office/drawing/2014/main" id="{BCAE1953-4571-6DB9-E24D-4AE77E68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4" y="2906467"/>
            <a:ext cx="712673" cy="67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961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9150" y="3776829"/>
            <a:ext cx="19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Família AWS Snow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4146" name="Picture 2" descr="Cloud Icons | AWS Snowball Edge">
            <a:extLst>
              <a:ext uri="{FF2B5EF4-FFF2-40B4-BE49-F238E27FC236}">
                <a16:creationId xmlns:a16="http://schemas.microsoft.com/office/drawing/2014/main" id="{64028700-990E-9D65-2598-7AE793B1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47" y="2973144"/>
            <a:ext cx="727046" cy="7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5159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6594" y="4081151"/>
            <a:ext cx="2168234" cy="3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Transfer Family</a:t>
            </a:r>
          </a:p>
        </p:txBody>
      </p:sp>
      <p:pic>
        <p:nvPicPr>
          <p:cNvPr id="135170" name="Picture 2" descr="AWS Transfer Family. AWS Transfer Family | by Sai Deva Harsha | Medium">
            <a:extLst>
              <a:ext uri="{FF2B5EF4-FFF2-40B4-BE49-F238E27FC236}">
                <a16:creationId xmlns:a16="http://schemas.microsoft.com/office/drawing/2014/main" id="{095B05C4-6822-02E3-CB45-FE944E31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22" y="3366573"/>
            <a:ext cx="650578" cy="6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2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ud computing system with laptops and devices&#10;&#10;Description automatically generated">
            <a:extLst>
              <a:ext uri="{FF2B5EF4-FFF2-40B4-BE49-F238E27FC236}">
                <a16:creationId xmlns:a16="http://schemas.microsoft.com/office/drawing/2014/main" id="{E251BB7F-4FA8-3B18-57C5-685D5A0A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430" b="22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13: Networking and Content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C81C-3D95-5EB0-BD0A-9949F469AD8B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BR" sz="700">
                <a:solidFill>
                  <a:srgbClr val="FFFFFF"/>
                </a:solidFill>
                <a:hlinkClick r:id="rId4" tooltip="https://freepngimg.com/png/16460-networking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BR" sz="700">
                <a:solidFill>
                  <a:srgbClr val="FFFFFF"/>
                </a:solidFill>
              </a:rPr>
              <a:t> by Unknown Author is licensed under </a:t>
            </a:r>
            <a:r>
              <a:rPr lang="en-BR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96330" y="3924290"/>
            <a:ext cx="166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Client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6194" name="Picture 2" descr="GitHub - scottpedia/aws-client-vpn-setup: Automation script that helps you  create an OpenVPN service using AWS Client VPN Endpoint.">
            <a:extLst>
              <a:ext uri="{FF2B5EF4-FFF2-40B4-BE49-F238E27FC236}">
                <a16:creationId xmlns:a16="http://schemas.microsoft.com/office/drawing/2014/main" id="{105539CD-5C69-E446-A3C2-E29E4868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70" y="3244623"/>
            <a:ext cx="641830" cy="6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465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3565" y="3779992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CloudFront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7218" name="Picture 2" descr="Learn About the Content Delivery Network | Salesforce Trailhead">
            <a:extLst>
              <a:ext uri="{FF2B5EF4-FFF2-40B4-BE49-F238E27FC236}">
                <a16:creationId xmlns:a16="http://schemas.microsoft.com/office/drawing/2014/main" id="{B1343000-818A-EE23-BE55-DDDBA574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43" y="3166743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5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36949" y="1137601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4" y="504713"/>
            <a:ext cx="632888" cy="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C3FC9F-FBF1-7335-0B91-499279C2ADB5}"/>
              </a:ext>
            </a:extLst>
          </p:cNvPr>
          <p:cNvSpPr txBox="1"/>
          <p:nvPr/>
        </p:nvSpPr>
        <p:spPr>
          <a:xfrm>
            <a:off x="1593910" y="331829"/>
            <a:ext cx="99577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ETL (Extract, Transform, Load)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Glue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ETL,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carga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lakes, data warehouses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bancos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Serverless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; 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ETL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 Glue Data Catalog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catálogo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metadados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data lake.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catálogo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ETL 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compatível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Athena e o Amazon Redshift.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Gerador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Código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ETL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mover dados.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scripts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PySpark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acelerando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codificação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manual.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Dados Semi-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JSON, CSV, Parquet e Avro,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semi-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lakes.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04638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6063" y="3739624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 Connect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8242" name="Picture 2" descr="Cloud Icons | AWS Direct Connect">
            <a:extLst>
              <a:ext uri="{FF2B5EF4-FFF2-40B4-BE49-F238E27FC236}">
                <a16:creationId xmlns:a16="http://schemas.microsoft.com/office/drawing/2014/main" id="{6A16FF82-EE47-910F-F4E5-3657990E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41" y="3051491"/>
            <a:ext cx="570353" cy="5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0240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5" y="3739624"/>
            <a:ext cx="22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Load Balancing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9270" name="Picture 6" descr="AWS ELB Monitoring with Instana | IBM">
            <a:extLst>
              <a:ext uri="{FF2B5EF4-FFF2-40B4-BE49-F238E27FC236}">
                <a16:creationId xmlns:a16="http://schemas.microsoft.com/office/drawing/2014/main" id="{A7B016E0-8A75-854F-05ED-49BF426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32" y="2595806"/>
            <a:ext cx="1388161" cy="10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989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557" y="3913804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Global Accelerator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6717835" y="1076804"/>
            <a:ext cx="928604" cy="10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0290" name="Picture 2" descr="AWS Global Accelerator - AWS Networking &amp; Content Delivery - AWS Video  Catalog">
            <a:extLst>
              <a:ext uri="{FF2B5EF4-FFF2-40B4-BE49-F238E27FC236}">
                <a16:creationId xmlns:a16="http://schemas.microsoft.com/office/drawing/2014/main" id="{D271EA70-AB8C-8822-F5EE-99462E35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3" y="3044371"/>
            <a:ext cx="676712" cy="6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4917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70633" y="3491858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PrivateLink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1314" name="Picture 2" descr="AWS PrivateLink | Honeycomb">
            <a:extLst>
              <a:ext uri="{FF2B5EF4-FFF2-40B4-BE49-F238E27FC236}">
                <a16:creationId xmlns:a16="http://schemas.microsoft.com/office/drawing/2014/main" id="{BB93927C-BD5E-7E35-5E4A-63A3ADE0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4575" r="34108" b="27026"/>
          <a:stretch/>
        </p:blipFill>
        <p:spPr bwMode="auto">
          <a:xfrm>
            <a:off x="5167618" y="2827002"/>
            <a:ext cx="617024" cy="60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2716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81847" y="3466205"/>
            <a:ext cx="189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Route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2338" name="Picture 2" descr="Cloud Icons | Amazon Route 53 64@5x">
            <a:extLst>
              <a:ext uri="{FF2B5EF4-FFF2-40B4-BE49-F238E27FC236}">
                <a16:creationId xmlns:a16="http://schemas.microsoft.com/office/drawing/2014/main" id="{952F0ECD-541C-A4E1-B9B4-0055EFD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2783146"/>
            <a:ext cx="645854" cy="6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447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2" y="353670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Site-to-Site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3362" name="Picture 2" descr="Configuring AWS VPN for UK public sector use | AWS Security Blog">
            <a:extLst>
              <a:ext uri="{FF2B5EF4-FFF2-40B4-BE49-F238E27FC236}">
                <a16:creationId xmlns:a16="http://schemas.microsoft.com/office/drawing/2014/main" id="{2EF56574-0E07-2436-FC1D-2B50C0E3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79" y="2761305"/>
            <a:ext cx="1361365" cy="6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065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88286" y="354511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Transit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4386" name="Picture 2" descr="Cloud Icons | AWS Transit Gateway">
            <a:extLst>
              <a:ext uri="{FF2B5EF4-FFF2-40B4-BE49-F238E27FC236}">
                <a16:creationId xmlns:a16="http://schemas.microsoft.com/office/drawing/2014/main" id="{D6B17926-5746-AE8A-B84F-3B06C4B8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07" y="2846297"/>
            <a:ext cx="637465" cy="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276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04008" y="3662939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5410" name="Picture 2" descr="Mastering Network Security: A Comprehensive Guide to Amazon VPC in AWS | by  Anil Gulati | Stackademic">
            <a:extLst>
              <a:ext uri="{FF2B5EF4-FFF2-40B4-BE49-F238E27FC236}">
                <a16:creationId xmlns:a16="http://schemas.microsoft.com/office/drawing/2014/main" id="{665D3DF8-2EBF-3208-E723-7B8638D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96" y="3000410"/>
            <a:ext cx="592289" cy="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088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map of the world with padlocks&#10;&#10;Description automatically generated">
            <a:extLst>
              <a:ext uri="{FF2B5EF4-FFF2-40B4-BE49-F238E27FC236}">
                <a16:creationId xmlns:a16="http://schemas.microsoft.com/office/drawing/2014/main" id="{92B2E5AB-D415-4675-83B2-5C6E964F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983" r="746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14: Security, Identity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34772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25687" y="3563603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Artifact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6434" name="Picture 2" descr="Use AWS Services to Stay Compliant | Salesforce Trailhead">
            <a:extLst>
              <a:ext uri="{FF2B5EF4-FFF2-40B4-BE49-F238E27FC236}">
                <a16:creationId xmlns:a16="http://schemas.microsoft.com/office/drawing/2014/main" id="{CDE739D0-FCB7-84BF-459F-3EF89E5A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90" y="2950748"/>
            <a:ext cx="588600" cy="5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cesso de ETL do bucket de origem do S3 por meio de Step Functions, AWS Glue e Amazon SNS em 10 etapas.">
            <a:extLst>
              <a:ext uri="{FF2B5EF4-FFF2-40B4-BE49-F238E27FC236}">
                <a16:creationId xmlns:a16="http://schemas.microsoft.com/office/drawing/2014/main" id="{358AE9E5-2117-19BA-7E9A-B5D5EDDA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1" y="1417260"/>
            <a:ext cx="9511717" cy="3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817284" y="5446979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16272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99478" y="3739624"/>
            <a:ext cx="209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Audit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7458" name="Picture 2" descr="Use AWS Services to Stay Compliant | Salesforce Trailhead">
            <a:extLst>
              <a:ext uri="{FF2B5EF4-FFF2-40B4-BE49-F238E27FC236}">
                <a16:creationId xmlns:a16="http://schemas.microsoft.com/office/drawing/2014/main" id="{5FD8FB1E-5A39-EA73-1377-AA58AA61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09" y="3026276"/>
            <a:ext cx="620782" cy="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673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4" y="3814894"/>
            <a:ext cx="25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8482" name="Picture 2" descr="AWS Certificate Manager Logo PNG Vector (SVG) Free Download">
            <a:extLst>
              <a:ext uri="{FF2B5EF4-FFF2-40B4-BE49-F238E27FC236}">
                <a16:creationId xmlns:a16="http://schemas.microsoft.com/office/drawing/2014/main" id="{ACECEC8D-EF97-F2A7-2627-2E9900F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57" y="3092272"/>
            <a:ext cx="564061" cy="5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857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66202" y="4174303"/>
            <a:ext cx="184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CloudHSM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9506" name="Picture 2" descr="Cloud Icons | AWS CloudHSM">
            <a:extLst>
              <a:ext uri="{FF2B5EF4-FFF2-40B4-BE49-F238E27FC236}">
                <a16:creationId xmlns:a16="http://schemas.microsoft.com/office/drawing/2014/main" id="{2F19AEF6-B087-1F6D-26E3-7EC02361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49" y="3485374"/>
            <a:ext cx="607899" cy="60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3465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4322" y="3672512"/>
            <a:ext cx="172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Cognito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0530" name="Picture 2" descr="Amazon Cognito">
            <a:extLst>
              <a:ext uri="{FF2B5EF4-FFF2-40B4-BE49-F238E27FC236}">
                <a16:creationId xmlns:a16="http://schemas.microsoft.com/office/drawing/2014/main" id="{B4A91F2C-2A1F-9947-2DBF-582B0CA9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75" y="3083130"/>
            <a:ext cx="552177" cy="5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19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3864" y="3636806"/>
            <a:ext cx="19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Detective</a:t>
            </a:r>
          </a:p>
        </p:txBody>
      </p:sp>
      <p:pic>
        <p:nvPicPr>
          <p:cNvPr id="151556" name="Picture 4" descr="AWS Detective - Scaler Topics">
            <a:extLst>
              <a:ext uri="{FF2B5EF4-FFF2-40B4-BE49-F238E27FC236}">
                <a16:creationId xmlns:a16="http://schemas.microsoft.com/office/drawing/2014/main" id="{C70CB07E-6D28-2990-3DCF-3B2DBECD7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 t="40707" r="37992" b="28182"/>
          <a:stretch/>
        </p:blipFill>
        <p:spPr bwMode="auto">
          <a:xfrm>
            <a:off x="5146981" y="2944752"/>
            <a:ext cx="599487" cy="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749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06412" y="3750425"/>
            <a:ext cx="23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Directory Service</a:t>
            </a:r>
          </a:p>
        </p:txBody>
      </p:sp>
      <p:pic>
        <p:nvPicPr>
          <p:cNvPr id="152578" name="Picture 2" descr="AWS Directory Service - AWS Security Identity &amp; Compliance - AWS Video  Catalog">
            <a:extLst>
              <a:ext uri="{FF2B5EF4-FFF2-40B4-BE49-F238E27FC236}">
                <a16:creationId xmlns:a16="http://schemas.microsoft.com/office/drawing/2014/main" id="{950B3F0F-8DAB-B81F-41A2-15BA6455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5" y="3011617"/>
            <a:ext cx="616901" cy="61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6382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23290" y="3584311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Firewall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3602" name="Picture 2" descr="Cloud Icons | AWS Firewall Manager">
            <a:extLst>
              <a:ext uri="{FF2B5EF4-FFF2-40B4-BE49-F238E27FC236}">
                <a16:creationId xmlns:a16="http://schemas.microsoft.com/office/drawing/2014/main" id="{8CBC6C3A-9F5D-CC3A-EEAF-7BA4EC13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45" y="2915058"/>
            <a:ext cx="632746" cy="6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14210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419285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GuardDuty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4626" name="Picture 2" descr="Four use cases for GuardDuty Malware Protection On-demand malware scan | AWS  Security Blog">
            <a:extLst>
              <a:ext uri="{FF2B5EF4-FFF2-40B4-BE49-F238E27FC236}">
                <a16:creationId xmlns:a16="http://schemas.microsoft.com/office/drawing/2014/main" id="{B12C7EE4-08D1-2334-D44E-B4A41958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58" y="2833862"/>
            <a:ext cx="1096436" cy="5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6071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3" y="349125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IAM Identity Center</a:t>
            </a:r>
          </a:p>
          <a:p>
            <a:r>
              <a:rPr lang="en-US" dirty="0"/>
              <a:t>(AWS Single Sign-On)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5650" name="Picture 2" descr="Use IAM Identity Center (AWS SSO) to Protect your CloudFront | Serverless  Guru">
            <a:extLst>
              <a:ext uri="{FF2B5EF4-FFF2-40B4-BE49-F238E27FC236}">
                <a16:creationId xmlns:a16="http://schemas.microsoft.com/office/drawing/2014/main" id="{EAF67588-A420-5D1D-23D9-334250C1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2770186"/>
            <a:ext cx="669764" cy="6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2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70572" y="3584311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Identity and Access Management (IAM)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6674" name="Picture 2" descr="Control Access with AWS Identity and Access Management | Salesforce">
            <a:extLst>
              <a:ext uri="{FF2B5EF4-FFF2-40B4-BE49-F238E27FC236}">
                <a16:creationId xmlns:a16="http://schemas.microsoft.com/office/drawing/2014/main" id="{16026DC0-D600-81DD-B5C0-8C34AC93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2" y="2674433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613794" y="5228325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D869-90FC-3040-9423-2BF5651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4" y="1655203"/>
            <a:ext cx="10623333" cy="30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7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7982" y="3739624"/>
            <a:ext cx="18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Inspector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7698" name="Picture 2" descr="Learn About AWS Security Services | Salesforce Trailhead">
            <a:extLst>
              <a:ext uri="{FF2B5EF4-FFF2-40B4-BE49-F238E27FC236}">
                <a16:creationId xmlns:a16="http://schemas.microsoft.com/office/drawing/2014/main" id="{B6E2C347-5579-AF72-31F3-33C67707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1" y="3023591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7143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3713" y="374803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Key Management Service (AWS KMS)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8722" name="Picture 2" descr="AWS] Key Management Service (KMS) – Scriptorium">
            <a:extLst>
              <a:ext uri="{FF2B5EF4-FFF2-40B4-BE49-F238E27FC236}">
                <a16:creationId xmlns:a16="http://schemas.microsoft.com/office/drawing/2014/main" id="{EE127902-B83D-CBA1-B100-AAC3B3D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6" y="3064500"/>
            <a:ext cx="691196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097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1822" y="3687184"/>
            <a:ext cx="17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Macie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9746" name="Picture 2" descr="Amazon Macie - AWS Security Identity &amp; Compliance - AWS Video Catalog">
            <a:extLst>
              <a:ext uri="{FF2B5EF4-FFF2-40B4-BE49-F238E27FC236}">
                <a16:creationId xmlns:a16="http://schemas.microsoft.com/office/drawing/2014/main" id="{8F2F9F77-C78E-6D34-FBC8-589C9304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61" y="3104003"/>
            <a:ext cx="583181" cy="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0605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436" y="3739624"/>
            <a:ext cx="23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Network Firewall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0770" name="Picture 2" descr="Cloud Icons | AWS Network Firewall">
            <a:extLst>
              <a:ext uri="{FF2B5EF4-FFF2-40B4-BE49-F238E27FC236}">
                <a16:creationId xmlns:a16="http://schemas.microsoft.com/office/drawing/2014/main" id="{22224B1E-9CA3-D8D9-679F-6F00FEB9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20" y="3033329"/>
            <a:ext cx="633446" cy="6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6209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8124" y="358517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Resource Access Manager (AWS RAM)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1794" name="Picture 2" descr="AWS Resource Access Manager - AWS Security Identity &amp; Compliance - AWS  Video Catalog">
            <a:extLst>
              <a:ext uri="{FF2B5EF4-FFF2-40B4-BE49-F238E27FC236}">
                <a16:creationId xmlns:a16="http://schemas.microsoft.com/office/drawing/2014/main" id="{A80E3A4A-1F81-FF3B-B0BE-3082D43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0" y="2896506"/>
            <a:ext cx="651459" cy="65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855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Secrets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2818" name="Picture 2" descr="AWS Secrets Manager | Honeycomb">
            <a:extLst>
              <a:ext uri="{FF2B5EF4-FFF2-40B4-BE49-F238E27FC236}">
                <a16:creationId xmlns:a16="http://schemas.microsoft.com/office/drawing/2014/main" id="{859E9108-6524-DE8F-7A90-F8BCA47AE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26835" r="33445" b="27301"/>
          <a:stretch/>
        </p:blipFill>
        <p:spPr bwMode="auto">
          <a:xfrm>
            <a:off x="5765934" y="2785792"/>
            <a:ext cx="660132" cy="6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7589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Security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3842" name="Picture 2" descr="Learn About AWS Security Services | Salesforce Trailhead">
            <a:extLst>
              <a:ext uri="{FF2B5EF4-FFF2-40B4-BE49-F238E27FC236}">
                <a16:creationId xmlns:a16="http://schemas.microsoft.com/office/drawing/2014/main" id="{CC395743-5D96-E268-7DB1-F6FE1FD5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197" y="2733608"/>
            <a:ext cx="658187" cy="65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196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153795" y="3665669"/>
            <a:ext cx="124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Shield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4866" name="Picture 2" descr="Protect Against DOS and DDoS Attacks with AWS Shield | Salesforce">
            <a:extLst>
              <a:ext uri="{FF2B5EF4-FFF2-40B4-BE49-F238E27FC236}">
                <a16:creationId xmlns:a16="http://schemas.microsoft.com/office/drawing/2014/main" id="{03E9694A-2D99-3FA3-795B-A00B741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96" y="2933711"/>
            <a:ext cx="693203" cy="6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57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1169" y="3816275"/>
            <a:ext cx="111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5890" name="Picture 2" descr="2022, Amazon Web Services, Inc. or its affiliates. All rights reserved.">
            <a:extLst>
              <a:ext uri="{FF2B5EF4-FFF2-40B4-BE49-F238E27FC236}">
                <a16:creationId xmlns:a16="http://schemas.microsoft.com/office/drawing/2014/main" id="{CBA36D98-E704-4E7E-C6C4-793A50B6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84" y="3033062"/>
            <a:ext cx="682016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957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429A7F2E-F297-45FF-6F86-6748CE27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15: Serverless</a:t>
            </a:r>
          </a:p>
        </p:txBody>
      </p:sp>
    </p:spTree>
    <p:extLst>
      <p:ext uri="{BB962C8B-B14F-4D97-AF65-F5344CB8AC3E}">
        <p14:creationId xmlns:p14="http://schemas.microsoft.com/office/powerpoint/2010/main" val="11539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4957" y="3699545"/>
            <a:ext cx="165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</a:t>
            </a:r>
            <a:endParaRPr lang="en-BR" dirty="0"/>
          </a:p>
        </p:txBody>
      </p:sp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5" y="2823797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23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50457" y="3635185"/>
            <a:ext cx="15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AppSync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6914" name="Picture 2" descr="Cloud Icons | AWS AppSync">
            <a:extLst>
              <a:ext uri="{FF2B5EF4-FFF2-40B4-BE49-F238E27FC236}">
                <a16:creationId xmlns:a16="http://schemas.microsoft.com/office/drawing/2014/main" id="{DFC4786E-3D5C-2060-D64F-D610ECD1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2" y="2935467"/>
            <a:ext cx="650301" cy="6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279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0156" y="3654911"/>
            <a:ext cx="136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</a:t>
            </a:r>
            <a:r>
              <a:rPr lang="en-US" dirty="0" err="1"/>
              <a:t>Fargate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7938" name="Picture 2" descr="Turn on/off AWS Fargate @ AWS Pipelines | by Miguel Duque | UpHill Health |  Engineering &amp; Design | Medium">
            <a:extLst>
              <a:ext uri="{FF2B5EF4-FFF2-40B4-BE49-F238E27FC236}">
                <a16:creationId xmlns:a16="http://schemas.microsoft.com/office/drawing/2014/main" id="{325F0621-49DE-0DF6-12A8-66A2BADA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2" y="2933711"/>
            <a:ext cx="774162" cy="6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049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Lambda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8962" name="Picture 2" descr="Automate Image Resize in AWS S3 with Serverless Computing - CodeSolutionsHub">
            <a:extLst>
              <a:ext uri="{FF2B5EF4-FFF2-40B4-BE49-F238E27FC236}">
                <a16:creationId xmlns:a16="http://schemas.microsoft.com/office/drawing/2014/main" id="{D42CFFAA-8C7E-DF04-C2C4-EB7635190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t="14010" r="16142" b="24455"/>
          <a:stretch/>
        </p:blipFill>
        <p:spPr bwMode="auto">
          <a:xfrm>
            <a:off x="5333758" y="2717852"/>
            <a:ext cx="652641" cy="6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9686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21" name="Rectangle 6882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23" name="Rectangle 6882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82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826" name="Oval 6882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7" name="Oval 6882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8" name="Oval 6882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9" name="Oval 6882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0" name="Oval 6882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1" name="Oval 6883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2" name="Oval 6883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3" name="Oval 6883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4" name="Oval 6883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5" name="Oval 6883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6" name="Freeform: Shape 6883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7" name="Freeform: Shape 6883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8" name="Freeform: Shape 6883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9" name="Oval 6883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40" name="Freeform: Shape 6883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842" name="Rectangle 6884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room with many drawers&#10;&#10;Description automatically generated">
            <a:extLst>
              <a:ext uri="{FF2B5EF4-FFF2-40B4-BE49-F238E27FC236}">
                <a16:creationId xmlns:a16="http://schemas.microsoft.com/office/drawing/2014/main" id="{9C59A158-47C9-8CA6-9539-DE1CDDDCE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" b="15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844" name="Rectangle 68843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16: Storage</a:t>
            </a:r>
          </a:p>
        </p:txBody>
      </p:sp>
    </p:spTree>
    <p:extLst>
      <p:ext uri="{BB962C8B-B14F-4D97-AF65-F5344CB8AC3E}">
        <p14:creationId xmlns:p14="http://schemas.microsoft.com/office/powerpoint/2010/main" val="25299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Backup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9986" name="Picture 2" descr="AWS Backup Logo PNG Vector (SVG) Free Download">
            <a:extLst>
              <a:ext uri="{FF2B5EF4-FFF2-40B4-BE49-F238E27FC236}">
                <a16:creationId xmlns:a16="http://schemas.microsoft.com/office/drawing/2014/main" id="{263A025A-5809-59FF-B66E-D41E2B1F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96" y="2730680"/>
            <a:ext cx="679038" cy="6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7433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Block Store (Amazon EBS)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1010" name="Picture 2" descr="Amazon Elastic Block Store Vector Logo - Download Free SVG Icon |  Worldvectorlogo">
            <a:extLst>
              <a:ext uri="{FF2B5EF4-FFF2-40B4-BE49-F238E27FC236}">
                <a16:creationId xmlns:a16="http://schemas.microsoft.com/office/drawing/2014/main" id="{87FF3F8F-2027-9C4B-B0BF-EA0E0956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42" y="2605154"/>
            <a:ext cx="782419" cy="78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609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File System (Amazon EFS)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2034" name="Picture 2" descr="Amazon Elastic File System Logo PNG Vector (SVG) Free Download">
            <a:extLst>
              <a:ext uri="{FF2B5EF4-FFF2-40B4-BE49-F238E27FC236}">
                <a16:creationId xmlns:a16="http://schemas.microsoft.com/office/drawing/2014/main" id="{586F27E1-B40C-50AD-7655-AE071FF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26" y="2607597"/>
            <a:ext cx="785852" cy="7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1753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</a:t>
            </a:r>
            <a:r>
              <a:rPr lang="en-US" dirty="0" err="1"/>
              <a:t>FSx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3058" name="Picture 2" descr="Simplify your file storage with Amazon FSx for Windows File Server">
            <a:extLst>
              <a:ext uri="{FF2B5EF4-FFF2-40B4-BE49-F238E27FC236}">
                <a16:creationId xmlns:a16="http://schemas.microsoft.com/office/drawing/2014/main" id="{52A06549-00D5-9399-0657-CB88F72C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28" y="2636428"/>
            <a:ext cx="792572" cy="7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4826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56977" y="3961495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4082" name="Picture 2" descr="Amazon S3 Simple Storage Service Vector Logo - Download Free SVG Icon |  Worldvectorlogo">
            <a:extLst>
              <a:ext uri="{FF2B5EF4-FFF2-40B4-BE49-F238E27FC236}">
                <a16:creationId xmlns:a16="http://schemas.microsoft.com/office/drawing/2014/main" id="{BF5CB789-1F21-A949-15DD-ADD6F9A1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55" y="3121220"/>
            <a:ext cx="791045" cy="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3449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4247" y="3717828"/>
            <a:ext cx="19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 Glacier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5106" name="Picture 2" descr="Amazon Glacier - Overview (O11) | OutSystems">
            <a:extLst>
              <a:ext uri="{FF2B5EF4-FFF2-40B4-BE49-F238E27FC236}">
                <a16:creationId xmlns:a16="http://schemas.microsoft.com/office/drawing/2014/main" id="{B98A563D-DB44-7665-BD8B-1598B73C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0" y="2838436"/>
            <a:ext cx="849100" cy="8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8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5" y="58846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26A8-CA66-3875-B184-762D8F8DE181}"/>
              </a:ext>
            </a:extLst>
          </p:cNvPr>
          <p:cNvSpPr txBox="1"/>
          <p:nvPr/>
        </p:nvSpPr>
        <p:spPr>
          <a:xfrm>
            <a:off x="1715948" y="474345"/>
            <a:ext cx="98804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Tempo Real de Dados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Streaming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Kinesis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sites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IoT. Ele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capturar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Quatro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Kinesis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Kinesis Data Streams, Kinesis Data Firehose, Kinesis Data Analytics e Kinesis Video Streams.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Kinesis Data Streams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throughput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shards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fragmentos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shard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escrita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stream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Services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Kinesis se integra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Lambda, S3, Redshift e Elasticsearch.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pipelines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coleta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Volume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Kinesis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exemplo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fragmento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Streams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Firehose),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079634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3981" y="3744816"/>
            <a:ext cx="2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Storage Gateway</a:t>
            </a:r>
          </a:p>
        </p:txBody>
      </p:sp>
      <p:pic>
        <p:nvPicPr>
          <p:cNvPr id="176130" name="Picture 2" descr="AWS Storage Gateway - Webfor">
            <a:extLst>
              <a:ext uri="{FF2B5EF4-FFF2-40B4-BE49-F238E27FC236}">
                <a16:creationId xmlns:a16="http://schemas.microsoft.com/office/drawing/2014/main" id="{D871A37C-40E6-C10F-2E08-F2A62D38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92" y="2825306"/>
            <a:ext cx="860243" cy="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6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3" y="164487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A3662-C32D-97E5-28E8-26BE81F0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19" y="1984538"/>
            <a:ext cx="7772400" cy="3442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32BD9-155B-7511-3402-8606AA73713C}"/>
              </a:ext>
            </a:extLst>
          </p:cNvPr>
          <p:cNvSpPr txBox="1"/>
          <p:nvPr/>
        </p:nvSpPr>
        <p:spPr>
          <a:xfrm>
            <a:off x="2499919" y="1615206"/>
            <a:ext cx="207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400" b="1" i="1" dirty="0"/>
              <a:t>*image from aws console</a:t>
            </a:r>
          </a:p>
        </p:txBody>
      </p:sp>
    </p:spTree>
    <p:extLst>
      <p:ext uri="{BB962C8B-B14F-4D97-AF65-F5344CB8AC3E}">
        <p14:creationId xmlns:p14="http://schemas.microsoft.com/office/powerpoint/2010/main" val="179249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3" y="164487"/>
            <a:ext cx="615689" cy="6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d-to-end data-processing architecture">
            <a:extLst>
              <a:ext uri="{FF2B5EF4-FFF2-40B4-BE49-F238E27FC236}">
                <a16:creationId xmlns:a16="http://schemas.microsoft.com/office/drawing/2014/main" id="{3CE07910-A09A-778C-6154-24A2A13C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26" y="1181333"/>
            <a:ext cx="9632859" cy="44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A2282-DE75-2D84-A35A-81718EE7FCC8}"/>
              </a:ext>
            </a:extLst>
          </p:cNvPr>
          <p:cNvSpPr txBox="1"/>
          <p:nvPr/>
        </p:nvSpPr>
        <p:spPr>
          <a:xfrm>
            <a:off x="969444" y="5774657"/>
            <a:ext cx="109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/blogs/architecture/temporal-data-lake-architecture-for-benchmark-and-indices-analytics/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3264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47800" y="3624043"/>
            <a:ext cx="21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Lake Formation</a:t>
            </a:r>
            <a:endParaRPr lang="en-BR" dirty="0"/>
          </a:p>
        </p:txBody>
      </p:sp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20" y="2754133"/>
            <a:ext cx="777380" cy="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0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55508F8-6AA4-B284-8418-1816BB9D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50" b="14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1: Analytics</a:t>
            </a:r>
          </a:p>
        </p:txBody>
      </p:sp>
    </p:spTree>
    <p:extLst>
      <p:ext uri="{BB962C8B-B14F-4D97-AF65-F5344CB8AC3E}">
        <p14:creationId xmlns:p14="http://schemas.microsoft.com/office/powerpoint/2010/main" val="20942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9" y="229047"/>
            <a:ext cx="777380" cy="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245BA-F79B-9D98-213E-BE9217B97F5A}"/>
              </a:ext>
            </a:extLst>
          </p:cNvPr>
          <p:cNvSpPr txBox="1"/>
          <p:nvPr/>
        </p:nvSpPr>
        <p:spPr>
          <a:xfrm>
            <a:off x="1484853" y="229047"/>
            <a:ext cx="973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Rápida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Data Lakes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data lake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coleta,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limpeza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catalogação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provenientes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S3.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Permissões 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 Ele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IAM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Glue Data Catalog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granularmente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ETL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Glue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Glue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pipelines ETL,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Auditoria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rastreamento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auditoria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determinados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conjuntos de dados.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no data lake.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Lake Formation se integra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Athena, Amazon Redshift e Amazon EMR,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data lake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movimentação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  <p:pic>
        <p:nvPicPr>
          <p:cNvPr id="10" name="Picture 9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439FCCEE-59AF-FAB4-06BA-AD9FE3C12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52999" y="1591411"/>
            <a:ext cx="552099" cy="6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27937" y="3707046"/>
            <a:ext cx="3178873" cy="64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Managed Streaming </a:t>
            </a:r>
          </a:p>
          <a:p>
            <a:r>
              <a:rPr lang="en-US" dirty="0"/>
              <a:t>for Apache Kafka (Amazon MSK)</a:t>
            </a:r>
            <a:endParaRPr lang="en-BR" dirty="0"/>
          </a:p>
        </p:txBody>
      </p:sp>
      <p:pic>
        <p:nvPicPr>
          <p:cNvPr id="19458" name="Picture 2" descr="Expertise and benefits of Kafka on AWS | Data Reply">
            <a:extLst>
              <a:ext uri="{FF2B5EF4-FFF2-40B4-BE49-F238E27FC236}">
                <a16:creationId xmlns:a16="http://schemas.microsoft.com/office/drawing/2014/main" id="{1E79F0A0-CD86-E208-4253-9AC8C9BB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29" y="2900769"/>
            <a:ext cx="759271" cy="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4A987-DFC2-C03E-1452-DB5EC278C01D}"/>
              </a:ext>
            </a:extLst>
          </p:cNvPr>
          <p:cNvSpPr/>
          <p:nvPr/>
        </p:nvSpPr>
        <p:spPr>
          <a:xfrm>
            <a:off x="382933" y="373063"/>
            <a:ext cx="3193631" cy="4322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Integração da AWS com o Kafka</a:t>
            </a:r>
          </a:p>
        </p:txBody>
      </p:sp>
    </p:spTree>
    <p:extLst>
      <p:ext uri="{BB962C8B-B14F-4D97-AF65-F5344CB8AC3E}">
        <p14:creationId xmlns:p14="http://schemas.microsoft.com/office/powerpoint/2010/main" val="347966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42458" y="3645987"/>
            <a:ext cx="286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OpenSearch Service</a:t>
            </a:r>
            <a:endParaRPr lang="en-BR" dirty="0"/>
          </a:p>
        </p:txBody>
      </p:sp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8" y="2726266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B4CE57-F205-9845-C476-41AFCD823F0F}"/>
              </a:ext>
            </a:extLst>
          </p:cNvPr>
          <p:cNvSpPr/>
          <p:nvPr/>
        </p:nvSpPr>
        <p:spPr>
          <a:xfrm>
            <a:off x="694266" y="2750608"/>
            <a:ext cx="2988733" cy="6858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Associado a cenários de pesquisa de logs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083AD5-202A-8A92-5662-2B4A98BEFEDA}"/>
              </a:ext>
            </a:extLst>
          </p:cNvPr>
          <p:cNvCxnSpPr>
            <a:cxnSpLocks/>
            <a:stCxn id="21506" idx="1"/>
          </p:cNvCxnSpPr>
          <p:nvPr/>
        </p:nvCxnSpPr>
        <p:spPr>
          <a:xfrm flipH="1" flipV="1">
            <a:off x="3682999" y="3076045"/>
            <a:ext cx="1633999" cy="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3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5" y="553517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CB23C-34E3-6B96-2472-FB687D70B925}"/>
              </a:ext>
            </a:extLst>
          </p:cNvPr>
          <p:cNvSpPr txBox="1"/>
          <p:nvPr/>
        </p:nvSpPr>
        <p:spPr>
          <a:xfrm>
            <a:off x="1486949" y="209725"/>
            <a:ext cx="101949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Pesquisa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Tempo Real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OpenSearch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anteriormente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Elasticsearch Service)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buscas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logs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OpenSearch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volume de dados e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Segurança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refinado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AWS IAM,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granular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encriptação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repouso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trânsito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Logs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OpenSearch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painéis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visualização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interativos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com o OpenSearch Dashboards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anteriormente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Kibana) para insights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tempo real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OpenSearch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S3, AWS Lambda e Amazon CloudWatch Logs,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498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91756" y="368936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90" y="2605085"/>
            <a:ext cx="929217" cy="9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2157E-78A0-AF58-6F2A-51806EF04352}"/>
              </a:ext>
            </a:extLst>
          </p:cNvPr>
          <p:cNvSpPr/>
          <p:nvPr/>
        </p:nvSpPr>
        <p:spPr>
          <a:xfrm>
            <a:off x="912864" y="2842152"/>
            <a:ext cx="2870201" cy="4413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dashboards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AFFEA-A1E8-844E-2FA2-996635DDFE43}"/>
              </a:ext>
            </a:extLst>
          </p:cNvPr>
          <p:cNvSpPr/>
          <p:nvPr/>
        </p:nvSpPr>
        <p:spPr>
          <a:xfrm>
            <a:off x="7992532" y="2729968"/>
            <a:ext cx="3615268" cy="6794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relacionados: Amazon Athena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9B513-2B2F-3A23-086E-E3DCD404BAEF}"/>
              </a:ext>
            </a:extLst>
          </p:cNvPr>
          <p:cNvCxnSpPr>
            <a:stCxn id="23554" idx="1"/>
            <a:endCxn id="3" idx="3"/>
          </p:cNvCxnSpPr>
          <p:nvPr/>
        </p:nvCxnSpPr>
        <p:spPr>
          <a:xfrm flipH="1" flipV="1">
            <a:off x="3783065" y="3062815"/>
            <a:ext cx="1640125" cy="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30F4B4-7EE5-DDD6-203A-35CC03072E64}"/>
              </a:ext>
            </a:extLst>
          </p:cNvPr>
          <p:cNvCxnSpPr>
            <a:cxnSpLocks/>
            <a:stCxn id="23554" idx="3"/>
            <a:endCxn id="4" idx="1"/>
          </p:cNvCxnSpPr>
          <p:nvPr/>
        </p:nvCxnSpPr>
        <p:spPr>
          <a:xfrm>
            <a:off x="6352407" y="3069694"/>
            <a:ext cx="1640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4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42" y="402672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gital shopping experience architecture">
            <a:extLst>
              <a:ext uri="{FF2B5EF4-FFF2-40B4-BE49-F238E27FC236}">
                <a16:creationId xmlns:a16="http://schemas.microsoft.com/office/drawing/2014/main" id="{75294F1E-D597-65BC-3C0F-C0D523CB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01" y="1244106"/>
            <a:ext cx="9116271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42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QuickSight</a:t>
            </a:r>
            <a:endParaRPr lang="en-BR" b="1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8" y="306979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F357D2-F879-151C-E4B1-408472EE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03" y="760472"/>
            <a:ext cx="4754873" cy="35792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99A4B5-55DA-2F7E-1161-735938983CE0}"/>
                  </a:ext>
                </a:extLst>
              </p14:cNvPr>
              <p14:cNvContentPartPr/>
              <p14:nvPr/>
            </p14:nvContentPartPr>
            <p14:xfrm>
              <a:off x="8158605" y="2432411"/>
              <a:ext cx="830520" cy="29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99A4B5-55DA-2F7E-1161-735938983C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4965" y="2324411"/>
                <a:ext cx="938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FC01C2-8AD0-47C1-BBE1-D9AE825EFE1B}"/>
                  </a:ext>
                </a:extLst>
              </p14:cNvPr>
              <p14:cNvContentPartPr/>
              <p14:nvPr/>
            </p14:nvContentPartPr>
            <p14:xfrm>
              <a:off x="8187405" y="3895091"/>
              <a:ext cx="661320" cy="24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FC01C2-8AD0-47C1-BBE1-D9AE825EFE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3405" y="3787091"/>
                <a:ext cx="768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CF458-2477-FFDC-5D4E-DBA7BAC524B3}"/>
                  </a:ext>
                </a:extLst>
              </p14:cNvPr>
              <p14:cNvContentPartPr/>
              <p14:nvPr/>
            </p14:nvContentPartPr>
            <p14:xfrm>
              <a:off x="6405045" y="3827411"/>
              <a:ext cx="737280" cy="38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CF458-2477-FFDC-5D4E-DBA7BAC524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1405" y="3719771"/>
                <a:ext cx="8449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7AB48B-31B5-82C2-6DEF-4EACBD505804}"/>
                  </a:ext>
                </a:extLst>
              </p14:cNvPr>
              <p14:cNvContentPartPr/>
              <p14:nvPr/>
            </p14:nvContentPartPr>
            <p14:xfrm>
              <a:off x="4745805" y="3820571"/>
              <a:ext cx="1089720" cy="201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7AB48B-31B5-82C2-6DEF-4EACBD5058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1805" y="3712571"/>
                <a:ext cx="1197360" cy="235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9B2B91-2171-24E3-E85C-55C60E479BED}"/>
              </a:ext>
            </a:extLst>
          </p:cNvPr>
          <p:cNvSpPr txBox="1"/>
          <p:nvPr/>
        </p:nvSpPr>
        <p:spPr>
          <a:xfrm>
            <a:off x="2324000" y="5198504"/>
            <a:ext cx="963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Ponto de atenção importante aqui é o uso do QuickSight para </a:t>
            </a:r>
          </a:p>
          <a:p>
            <a:r>
              <a:rPr lang="en-US" b="1" dirty="0"/>
              <a:t>t</a:t>
            </a:r>
            <a:r>
              <a:rPr lang="en-BR" b="1" dirty="0"/>
              <a:t>raduzir algo do contexto técnico para área de produto por exemplo (nessa caso, marketing)</a:t>
            </a:r>
          </a:p>
        </p:txBody>
      </p:sp>
    </p:spTree>
    <p:extLst>
      <p:ext uri="{BB962C8B-B14F-4D97-AF65-F5344CB8AC3E}">
        <p14:creationId xmlns:p14="http://schemas.microsoft.com/office/powerpoint/2010/main" val="2212126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6" y="402672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039B4-42AF-F21D-5B07-4E13587D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11" y="847289"/>
            <a:ext cx="8266022" cy="440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9D636-D844-4521-1B8C-1A1AC4AB2313}"/>
              </a:ext>
            </a:extLst>
          </p:cNvPr>
          <p:cNvSpPr txBox="1"/>
          <p:nvPr/>
        </p:nvSpPr>
        <p:spPr>
          <a:xfrm>
            <a:off x="2378671" y="5327009"/>
            <a:ext cx="960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wellarchitected</a:t>
            </a:r>
            <a:r>
              <a:rPr lang="en-US" b="1" dirty="0"/>
              <a:t>/latest/analytics-lens/reference-architecture-4.html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56844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3643" y="3679698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Redshift</a:t>
            </a:r>
            <a:endParaRPr lang="en-BR" dirty="0"/>
          </a:p>
        </p:txBody>
      </p:sp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80" y="2832691"/>
            <a:ext cx="749867" cy="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8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8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8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8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Long shot of San Francisco–Oakland Bay Bridge&#10;&#10;Description automatically generated">
            <a:extLst>
              <a:ext uri="{FF2B5EF4-FFF2-40B4-BE49-F238E27FC236}">
                <a16:creationId xmlns:a16="http://schemas.microsoft.com/office/drawing/2014/main" id="{B2A4B28A-4377-FD89-F64F-25EC99FC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2: 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3158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305397" y="1619972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8" y="740268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4741D-1897-78CD-F5C7-CB0E9DE476D9}"/>
              </a:ext>
            </a:extLst>
          </p:cNvPr>
          <p:cNvSpPr txBox="1"/>
          <p:nvPr/>
        </p:nvSpPr>
        <p:spPr>
          <a:xfrm>
            <a:off x="2487335" y="457485"/>
            <a:ext cx="89632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Consulta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interativa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Athena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interativas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Apache Presto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Athena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consulta Apache Presto,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execute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consulta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consulta,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econômica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ocasionais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esporádicas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Glue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Athena se integra com o AWS Glue Data Catalog,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esquemas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Glue.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dados semi-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semi-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e Parquet, o que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S3.</a:t>
            </a:r>
          </a:p>
        </p:txBody>
      </p:sp>
    </p:spTree>
    <p:extLst>
      <p:ext uri="{BB962C8B-B14F-4D97-AF65-F5344CB8AC3E}">
        <p14:creationId xmlns:p14="http://schemas.microsoft.com/office/powerpoint/2010/main" val="293162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8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AppFlow</a:t>
            </a:r>
            <a:endParaRPr lang="en-BR" dirty="0"/>
          </a:p>
        </p:txBody>
      </p:sp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93" y="2810126"/>
            <a:ext cx="769907" cy="7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239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AppSync</a:t>
            </a:r>
            <a:endParaRPr lang="en-BR" dirty="0"/>
          </a:p>
        </p:txBody>
      </p:sp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8" y="2822904"/>
            <a:ext cx="744352" cy="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14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695419" y="3669304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EventBridge</a:t>
            </a:r>
            <a:endParaRPr lang="en-BR" dirty="0"/>
          </a:p>
        </p:txBody>
      </p:sp>
      <p:pic>
        <p:nvPicPr>
          <p:cNvPr id="31750" name="Picture 6" descr="AWS Eventbridge - Coralogix">
            <a:extLst>
              <a:ext uri="{FF2B5EF4-FFF2-40B4-BE49-F238E27FC236}">
                <a16:creationId xmlns:a16="http://schemas.microsoft.com/office/drawing/2014/main" id="{375164BE-E750-D71E-C0B7-9C3CD741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2777130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4F725E-EB9D-742D-94A4-CF9D39E801A8}"/>
              </a:ext>
            </a:extLst>
          </p:cNvPr>
          <p:cNvSpPr/>
          <p:nvPr/>
        </p:nvSpPr>
        <p:spPr>
          <a:xfrm>
            <a:off x="852956" y="2043621"/>
            <a:ext cx="3982490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Recebe eventos e pode distribuir de acordo com o tipo de evento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EBE080-1C68-876B-5EFB-F3536077444E}"/>
              </a:ext>
            </a:extLst>
          </p:cNvPr>
          <p:cNvSpPr/>
          <p:nvPr/>
        </p:nvSpPr>
        <p:spPr>
          <a:xfrm>
            <a:off x="839564" y="4469868"/>
            <a:ext cx="3995882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associado a diversos serviços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99C8F7-5852-B06F-F0B6-B46FEFEA16D1}"/>
              </a:ext>
            </a:extLst>
          </p:cNvPr>
          <p:cNvSpPr/>
          <p:nvPr/>
        </p:nvSpPr>
        <p:spPr>
          <a:xfrm>
            <a:off x="3361265" y="590286"/>
            <a:ext cx="6051182" cy="73517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servir como scheduler de eventos – preciso agendar um evento x todo dia às 19hrs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1C5B8-F0D9-DD9F-BFE8-3E32FC62B619}"/>
              </a:ext>
            </a:extLst>
          </p:cNvPr>
          <p:cNvSpPr/>
          <p:nvPr/>
        </p:nvSpPr>
        <p:spPr>
          <a:xfrm>
            <a:off x="839564" y="3305127"/>
            <a:ext cx="3995882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Bastante utilizado numa arquitetura orientada a eventos</a:t>
            </a:r>
          </a:p>
        </p:txBody>
      </p:sp>
    </p:spTree>
    <p:extLst>
      <p:ext uri="{BB962C8B-B14F-4D97-AF65-F5344CB8AC3E}">
        <p14:creationId xmlns:p14="http://schemas.microsoft.com/office/powerpoint/2010/main" val="658405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4705" y="378992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MQ</a:t>
            </a:r>
            <a:endParaRPr lang="en-BR" dirty="0"/>
          </a:p>
        </p:txBody>
      </p:sp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6" y="2968538"/>
            <a:ext cx="768991" cy="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EDB822-CE85-9CC3-6BC1-809D4C6EC293}"/>
              </a:ext>
            </a:extLst>
          </p:cNvPr>
          <p:cNvSpPr/>
          <p:nvPr/>
        </p:nvSpPr>
        <p:spPr>
          <a:xfrm>
            <a:off x="478173" y="3035650"/>
            <a:ext cx="2912922" cy="46046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Usa filas do tipo RabbitMQ</a:t>
            </a:r>
          </a:p>
        </p:txBody>
      </p:sp>
    </p:spTree>
    <p:extLst>
      <p:ext uri="{BB962C8B-B14F-4D97-AF65-F5344CB8AC3E}">
        <p14:creationId xmlns:p14="http://schemas.microsoft.com/office/powerpoint/2010/main" val="18818499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669301" y="4779427"/>
            <a:ext cx="48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Notification Service (Amazon SNS)</a:t>
            </a:r>
            <a:endParaRPr lang="en-BR" dirty="0"/>
          </a:p>
        </p:txBody>
      </p:sp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225" y="3979335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CE843B-856E-2903-869F-1981953E9E17}"/>
              </a:ext>
            </a:extLst>
          </p:cNvPr>
          <p:cNvSpPr/>
          <p:nvPr/>
        </p:nvSpPr>
        <p:spPr>
          <a:xfrm>
            <a:off x="465663" y="660316"/>
            <a:ext cx="5079460" cy="88376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receber eventos e subscrever outros serviços da AWS (como o SQS)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4144E-82BB-3C40-A914-CC000102F57D}"/>
              </a:ext>
            </a:extLst>
          </p:cNvPr>
          <p:cNvSpPr/>
          <p:nvPr/>
        </p:nvSpPr>
        <p:spPr>
          <a:xfrm>
            <a:off x="465663" y="1745136"/>
            <a:ext cx="5079460" cy="113353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usado tanto em comunicação backend -&gt; backendcomo backend -&gt; end-user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554C3C-8D68-D0D1-D274-AFD91AF0BEEA}"/>
              </a:ext>
            </a:extLst>
          </p:cNvPr>
          <p:cNvSpPr/>
          <p:nvPr/>
        </p:nvSpPr>
        <p:spPr>
          <a:xfrm>
            <a:off x="745657" y="5217969"/>
            <a:ext cx="4622334" cy="6096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desacoplamento, notificação, eventos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E467F3-E0CA-E6B9-8126-B5BFEF34BDE4}"/>
              </a:ext>
            </a:extLst>
          </p:cNvPr>
          <p:cNvSpPr/>
          <p:nvPr/>
        </p:nvSpPr>
        <p:spPr>
          <a:xfrm>
            <a:off x="6755937" y="632735"/>
            <a:ext cx="4891086" cy="56396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Padrão arquitetural Fan-Out</a:t>
            </a:r>
          </a:p>
        </p:txBody>
      </p:sp>
    </p:spTree>
    <p:extLst>
      <p:ext uri="{BB962C8B-B14F-4D97-AF65-F5344CB8AC3E}">
        <p14:creationId xmlns:p14="http://schemas.microsoft.com/office/powerpoint/2010/main" val="2356774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59660" y="4419209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Queue Service (Amazon SQS)</a:t>
            </a:r>
            <a:endParaRPr lang="en-BR" dirty="0"/>
          </a:p>
        </p:txBody>
      </p:sp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187" y="3691076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F8F99A-3E42-1E61-FC41-F75D429703D6}"/>
              </a:ext>
            </a:extLst>
          </p:cNvPr>
          <p:cNvSpPr/>
          <p:nvPr/>
        </p:nvSpPr>
        <p:spPr>
          <a:xfrm>
            <a:off x="3542305" y="5088218"/>
            <a:ext cx="4369468" cy="778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 (reduzir acoplamento), aumentar resiliência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C6E91F-9021-4143-6868-973AE7A4C9B6}"/>
              </a:ext>
            </a:extLst>
          </p:cNvPr>
          <p:cNvSpPr/>
          <p:nvPr/>
        </p:nvSpPr>
        <p:spPr>
          <a:xfrm>
            <a:off x="4582921" y="449449"/>
            <a:ext cx="2624666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mensageria para integração de aplicações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1D4898-0EFD-CAB1-3D7F-5C97F68CEB45}"/>
              </a:ext>
            </a:extLst>
          </p:cNvPr>
          <p:cNvSpPr/>
          <p:nvPr/>
        </p:nvSpPr>
        <p:spPr>
          <a:xfrm>
            <a:off x="436223" y="449449"/>
            <a:ext cx="2624666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retentativas ao entregar uma mensagem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D62870-8D7C-BEAE-6D1C-F23CF0AD7B5B}"/>
              </a:ext>
            </a:extLst>
          </p:cNvPr>
          <p:cNvSpPr/>
          <p:nvPr/>
        </p:nvSpPr>
        <p:spPr>
          <a:xfrm>
            <a:off x="8918458" y="449449"/>
            <a:ext cx="2624667" cy="10343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integração com DLQ (Dead-Letter Queue)</a:t>
            </a:r>
          </a:p>
        </p:txBody>
      </p:sp>
    </p:spTree>
    <p:extLst>
      <p:ext uri="{BB962C8B-B14F-4D97-AF65-F5344CB8AC3E}">
        <p14:creationId xmlns:p14="http://schemas.microsoft.com/office/powerpoint/2010/main" val="2548130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625" y="3473404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Step Functions</a:t>
            </a:r>
            <a:endParaRPr lang="en-BR" i="1" dirty="0"/>
          </a:p>
        </p:txBody>
      </p:sp>
      <p:pic>
        <p:nvPicPr>
          <p:cNvPr id="37890" name="Picture 2" descr="Aws Step Functions Vector Logo - Download Free SVG Icon | Worldvectorlogo">
            <a:extLst>
              <a:ext uri="{FF2B5EF4-FFF2-40B4-BE49-F238E27FC236}">
                <a16:creationId xmlns:a16="http://schemas.microsoft.com/office/drawing/2014/main" id="{6E815EEC-B277-AA09-690B-1D7D0E58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96" y="2758830"/>
            <a:ext cx="692149" cy="6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15E72C-D8C7-5BD4-FF50-3B606FBCD40D}"/>
              </a:ext>
            </a:extLst>
          </p:cNvPr>
          <p:cNvSpPr/>
          <p:nvPr/>
        </p:nvSpPr>
        <p:spPr>
          <a:xfrm>
            <a:off x="3879522" y="4110568"/>
            <a:ext cx="3880496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orquestração de fluxos</a:t>
            </a:r>
          </a:p>
        </p:txBody>
      </p:sp>
    </p:spTree>
    <p:extLst>
      <p:ext uri="{BB962C8B-B14F-4D97-AF65-F5344CB8AC3E}">
        <p14:creationId xmlns:p14="http://schemas.microsoft.com/office/powerpoint/2010/main" val="709377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hand holding money next to a calculator&#10;&#10;Description automatically generated">
            <a:extLst>
              <a:ext uri="{FF2B5EF4-FFF2-40B4-BE49-F238E27FC236}">
                <a16:creationId xmlns:a16="http://schemas.microsoft.com/office/drawing/2014/main" id="{42410B5D-0692-6A49-D890-A968719D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78" b="3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2" name="Freeform: Shape 32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3: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122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15898" y="3591204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Budgets</a:t>
            </a:r>
            <a:endParaRPr lang="en-BR" i="1" dirty="0"/>
          </a:p>
        </p:txBody>
      </p:sp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2927076"/>
            <a:ext cx="664128" cy="6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A57A69-4338-3017-5A5F-E7541DA389BB}"/>
              </a:ext>
            </a:extLst>
          </p:cNvPr>
          <p:cNvSpPr/>
          <p:nvPr/>
        </p:nvSpPr>
        <p:spPr>
          <a:xfrm>
            <a:off x="7823200" y="1955799"/>
            <a:ext cx="3644053" cy="6043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Quero criar um alerta para meus gastos na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A4DD3-C888-8C11-4534-389BCBA8C98C}"/>
              </a:ext>
            </a:extLst>
          </p:cNvPr>
          <p:cNvSpPr/>
          <p:nvPr/>
        </p:nvSpPr>
        <p:spPr>
          <a:xfrm>
            <a:off x="7823201" y="516466"/>
            <a:ext cx="3644053" cy="11988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Uma das traduções possíveis para budget é orçamento. Nesse caso podemos entender como orçamento esperado.</a:t>
            </a:r>
          </a:p>
        </p:txBody>
      </p:sp>
    </p:spTree>
    <p:extLst>
      <p:ext uri="{BB962C8B-B14F-4D97-AF65-F5344CB8AC3E}">
        <p14:creationId xmlns:p14="http://schemas.microsoft.com/office/powerpoint/2010/main" val="4057845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0164" y="3561164"/>
            <a:ext cx="28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and Usage Report</a:t>
            </a:r>
            <a:endParaRPr lang="en-BR" dirty="0"/>
          </a:p>
        </p:txBody>
      </p:sp>
      <p:pic>
        <p:nvPicPr>
          <p:cNvPr id="41986" name="Picture 2" descr="Discover the AWS Cost Management Tools | Salesforce Trailhead">
            <a:extLst>
              <a:ext uri="{FF2B5EF4-FFF2-40B4-BE49-F238E27FC236}">
                <a16:creationId xmlns:a16="http://schemas.microsoft.com/office/drawing/2014/main" id="{ED2AB49F-AE72-1DAE-88FC-7C9B0FB2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850376"/>
            <a:ext cx="643156" cy="6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698E3A-4FF4-90D1-26E8-12C806A83E48}"/>
              </a:ext>
            </a:extLst>
          </p:cNvPr>
          <p:cNvSpPr/>
          <p:nvPr/>
        </p:nvSpPr>
        <p:spPr>
          <a:xfrm>
            <a:off x="430800" y="325888"/>
            <a:ext cx="4600886" cy="66401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Aqui é um serviço de fins mais exploratórios e para geração de relatórios de custos.</a:t>
            </a:r>
          </a:p>
        </p:txBody>
      </p:sp>
    </p:spTree>
    <p:extLst>
      <p:ext uri="{BB962C8B-B14F-4D97-AF65-F5344CB8AC3E}">
        <p14:creationId xmlns:p14="http://schemas.microsoft.com/office/powerpoint/2010/main" val="46867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5430291" y="4161934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12" y="3369733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5F2578-6F50-54DA-0452-F900167A1344}"/>
              </a:ext>
            </a:extLst>
          </p:cNvPr>
          <p:cNvSpPr/>
          <p:nvPr/>
        </p:nvSpPr>
        <p:spPr>
          <a:xfrm>
            <a:off x="881064" y="824972"/>
            <a:ext cx="3361327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Consultas utilizando sintexe SQL em objetos no S3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3528B-4371-40D1-6C66-F8816956D1F7}"/>
              </a:ext>
            </a:extLst>
          </p:cNvPr>
          <p:cNvSpPr/>
          <p:nvPr/>
        </p:nvSpPr>
        <p:spPr>
          <a:xfrm>
            <a:off x="881064" y="2489116"/>
            <a:ext cx="2573901" cy="88061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associados: S3, QuickSight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A4C2F0-FFA1-A500-90EA-4715E9B250D6}"/>
              </a:ext>
            </a:extLst>
          </p:cNvPr>
          <p:cNvCxnSpPr>
            <a:cxnSpLocks/>
            <a:stCxn id="6146" idx="1"/>
            <a:endCxn id="5" idx="3"/>
          </p:cNvCxnSpPr>
          <p:nvPr/>
        </p:nvCxnSpPr>
        <p:spPr>
          <a:xfrm flipH="1" flipV="1">
            <a:off x="4242391" y="1172634"/>
            <a:ext cx="1623921" cy="259081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2F397-5B1E-E729-057C-D2398F905314}"/>
              </a:ext>
            </a:extLst>
          </p:cNvPr>
          <p:cNvCxnSpPr>
            <a:cxnSpLocks/>
            <a:stCxn id="6146" idx="1"/>
            <a:endCxn id="7" idx="3"/>
          </p:cNvCxnSpPr>
          <p:nvPr/>
        </p:nvCxnSpPr>
        <p:spPr>
          <a:xfrm flipH="1" flipV="1">
            <a:off x="3454965" y="2929425"/>
            <a:ext cx="2411347" cy="834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871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Explorer</a:t>
            </a:r>
            <a:endParaRPr lang="en-BR" dirty="0"/>
          </a:p>
        </p:txBody>
      </p:sp>
      <p:pic>
        <p:nvPicPr>
          <p:cNvPr id="44034" name="Picture 2" descr="AWS Cost Explorer">
            <a:extLst>
              <a:ext uri="{FF2B5EF4-FFF2-40B4-BE49-F238E27FC236}">
                <a16:creationId xmlns:a16="http://schemas.microsoft.com/office/drawing/2014/main" id="{3A339816-D079-606F-ADED-004CC14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2" y="2863993"/>
            <a:ext cx="669612" cy="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50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Savings Plans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966313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blurry image of a city&#10;&#10;Description automatically generated">
            <a:extLst>
              <a:ext uri="{FF2B5EF4-FFF2-40B4-BE49-F238E27FC236}">
                <a16:creationId xmlns:a16="http://schemas.microsoft.com/office/drawing/2014/main" id="{98F47711-E720-6E76-C0A1-6F96C91C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15" r="213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4: Compute</a:t>
            </a:r>
          </a:p>
        </p:txBody>
      </p:sp>
    </p:spTree>
    <p:extLst>
      <p:ext uri="{BB962C8B-B14F-4D97-AF65-F5344CB8AC3E}">
        <p14:creationId xmlns:p14="http://schemas.microsoft.com/office/powerpoint/2010/main" val="22971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598768" y="3985806"/>
            <a:ext cx="122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Batch</a:t>
            </a:r>
            <a:endParaRPr lang="en-BR" dirty="0"/>
          </a:p>
        </p:txBody>
      </p:sp>
      <p:pic>
        <p:nvPicPr>
          <p:cNvPr id="46082" name="Picture 2" descr="AWS Batch Logo PNG Vector (SVG) Free Download">
            <a:extLst>
              <a:ext uri="{FF2B5EF4-FFF2-40B4-BE49-F238E27FC236}">
                <a16:creationId xmlns:a16="http://schemas.microsoft.com/office/drawing/2014/main" id="{E472DE21-3B29-F382-D486-74C0B9AB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05" y="3152445"/>
            <a:ext cx="709658" cy="7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BD62A4-8774-2E61-5A99-A62064CC7B29}"/>
              </a:ext>
            </a:extLst>
          </p:cNvPr>
          <p:cNvSpPr/>
          <p:nvPr/>
        </p:nvSpPr>
        <p:spPr>
          <a:xfrm>
            <a:off x="603232" y="405899"/>
            <a:ext cx="3633208" cy="69306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Literalmente quando precisamos executar uma ação em lote (batch)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483292-B58F-50F6-2BFC-34B235FE3094}"/>
              </a:ext>
            </a:extLst>
          </p:cNvPr>
          <p:cNvSpPr/>
          <p:nvPr/>
        </p:nvSpPr>
        <p:spPr>
          <a:xfrm>
            <a:off x="603232" y="1364429"/>
            <a:ext cx="3633208" cy="9425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Podemos escolher o ambiente computacional que utilizaremos (fargate, ec2, eks)</a:t>
            </a:r>
          </a:p>
        </p:txBody>
      </p:sp>
    </p:spTree>
    <p:extLst>
      <p:ext uri="{BB962C8B-B14F-4D97-AF65-F5344CB8AC3E}">
        <p14:creationId xmlns:p14="http://schemas.microsoft.com/office/powerpoint/2010/main" val="12179487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97415" y="3962369"/>
            <a:ext cx="134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</a:t>
            </a:r>
            <a:endParaRPr lang="en-BR" dirty="0"/>
          </a:p>
        </p:txBody>
      </p:sp>
      <p:pic>
        <p:nvPicPr>
          <p:cNvPr id="48130" name="Picture 2" descr="Draw AWS Architecture Diagrams Online">
            <a:extLst>
              <a:ext uri="{FF2B5EF4-FFF2-40B4-BE49-F238E27FC236}">
                <a16:creationId xmlns:a16="http://schemas.microsoft.com/office/drawing/2014/main" id="{66C9A54B-EF2A-735E-BFB3-73937488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80" y="3330429"/>
            <a:ext cx="631940" cy="6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90563E-A113-C2AF-5EFB-6B1E65B207E2}"/>
              </a:ext>
            </a:extLst>
          </p:cNvPr>
          <p:cNvSpPr/>
          <p:nvPr/>
        </p:nvSpPr>
        <p:spPr>
          <a:xfrm>
            <a:off x="7068169" y="353054"/>
            <a:ext cx="4743530" cy="9807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Gosto de pensar na EC2 inicialmente como um computador em sua forma mais comum. Obviamente é muito mais que isso.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6AA3CB-A499-72C6-65CD-1B0562D8D6AC}"/>
              </a:ext>
            </a:extLst>
          </p:cNvPr>
          <p:cNvSpPr/>
          <p:nvPr/>
        </p:nvSpPr>
        <p:spPr>
          <a:xfrm>
            <a:off x="7068169" y="1653492"/>
            <a:ext cx="4743530" cy="879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Possui diversos tipos de instâncias para diferentes demandas de uso e com precificações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219575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58183" y="3866119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 AutoScaling</a:t>
            </a:r>
            <a:endParaRPr lang="en-BR" dirty="0"/>
          </a:p>
        </p:txBody>
      </p:sp>
      <p:pic>
        <p:nvPicPr>
          <p:cNvPr id="50178" name="Picture 2" descr="Draw AWS Architecture Diagrams Online">
            <a:extLst>
              <a:ext uri="{FF2B5EF4-FFF2-40B4-BE49-F238E27FC236}">
                <a16:creationId xmlns:a16="http://schemas.microsoft.com/office/drawing/2014/main" id="{8FA800D1-4D79-A8A7-A4EA-86AAB3E1E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3060314"/>
            <a:ext cx="659934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989526-8E13-9CCA-B67C-A79DF04F8BF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escalar serviços de acordo com algumas variáveis (uso de CPU por exemplo).</a:t>
            </a:r>
          </a:p>
        </p:txBody>
      </p:sp>
    </p:spTree>
    <p:extLst>
      <p:ext uri="{BB962C8B-B14F-4D97-AF65-F5344CB8AC3E}">
        <p14:creationId xmlns:p14="http://schemas.microsoft.com/office/powerpoint/2010/main" val="3603065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1257" y="3866119"/>
            <a:ext cx="22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Elastic Beanstalk</a:t>
            </a:r>
            <a:endParaRPr lang="en-BR" dirty="0"/>
          </a:p>
        </p:txBody>
      </p:sp>
      <p:pic>
        <p:nvPicPr>
          <p:cNvPr id="52226" name="Picture 2" descr="AWS Elastic Beanstalk Vector Logo - Download Free SVG Icon | Worldvectorlogo">
            <a:extLst>
              <a:ext uri="{FF2B5EF4-FFF2-40B4-BE49-F238E27FC236}">
                <a16:creationId xmlns:a16="http://schemas.microsoft.com/office/drawing/2014/main" id="{5F7D7A14-878C-FF10-40B3-AF64E398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57" y="3146223"/>
            <a:ext cx="649444" cy="64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B5B442-4AFF-0867-A2D0-64412EE161AB}"/>
              </a:ext>
            </a:extLst>
          </p:cNvPr>
          <p:cNvSpPr/>
          <p:nvPr/>
        </p:nvSpPr>
        <p:spPr>
          <a:xfrm>
            <a:off x="516367" y="437950"/>
            <a:ext cx="4517027" cy="7029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ambiente computacional de forma simples e rápida.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1BA2E3-2C3C-31ED-05B6-48148A9F0817}"/>
              </a:ext>
            </a:extLst>
          </p:cNvPr>
          <p:cNvSpPr/>
          <p:nvPr/>
        </p:nvSpPr>
        <p:spPr>
          <a:xfrm>
            <a:off x="516367" y="1307782"/>
            <a:ext cx="4517027" cy="9740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Abstrai diversas etapas, facilitando todo o processo de deploy e configuração do ambiente da aplicação na nuvem.</a:t>
            </a:r>
          </a:p>
        </p:txBody>
      </p:sp>
    </p:spTree>
    <p:extLst>
      <p:ext uri="{BB962C8B-B14F-4D97-AF65-F5344CB8AC3E}">
        <p14:creationId xmlns:p14="http://schemas.microsoft.com/office/powerpoint/2010/main" val="3505212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79620" y="3891519"/>
            <a:ext cx="15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Outposts</a:t>
            </a:r>
            <a:endParaRPr lang="en-BR" dirty="0"/>
          </a:p>
        </p:txBody>
      </p:sp>
      <p:pic>
        <p:nvPicPr>
          <p:cNvPr id="54274" name="Picture 2" descr="Draw AWS Architecture Diagrams Online">
            <a:extLst>
              <a:ext uri="{FF2B5EF4-FFF2-40B4-BE49-F238E27FC236}">
                <a16:creationId xmlns:a16="http://schemas.microsoft.com/office/drawing/2014/main" id="{3A78C0E4-A0F4-DFA7-DD2E-0DC70EAA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58" y="3120705"/>
            <a:ext cx="703459" cy="7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A75B40-CD09-8AF8-98E9-7E1D123E38EC}"/>
              </a:ext>
            </a:extLst>
          </p:cNvPr>
          <p:cNvSpPr/>
          <p:nvPr/>
        </p:nvSpPr>
        <p:spPr>
          <a:xfrm>
            <a:off x="516367" y="437950"/>
            <a:ext cx="4961644" cy="4596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nativos da AWS em ambiente on-premise.</a:t>
            </a:r>
          </a:p>
        </p:txBody>
      </p:sp>
    </p:spTree>
    <p:extLst>
      <p:ext uri="{BB962C8B-B14F-4D97-AF65-F5344CB8AC3E}">
        <p14:creationId xmlns:p14="http://schemas.microsoft.com/office/powerpoint/2010/main" val="13832637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953934" y="3933852"/>
            <a:ext cx="37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Serverless Application Repository</a:t>
            </a:r>
            <a:endParaRPr lang="en-BR" dirty="0"/>
          </a:p>
        </p:txBody>
      </p:sp>
      <p:pic>
        <p:nvPicPr>
          <p:cNvPr id="56322" name="Picture 2" descr="10 Things Serverless Architects Should Know | AWS Architecture Blog">
            <a:extLst>
              <a:ext uri="{FF2B5EF4-FFF2-40B4-BE49-F238E27FC236}">
                <a16:creationId xmlns:a16="http://schemas.microsoft.com/office/drawing/2014/main" id="{CEE2009C-B678-11C5-AE17-0C673D21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93" y="3129093"/>
            <a:ext cx="681513" cy="6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9D1C49-216B-8143-14E9-C53293346F3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compartilhamento de templates de aplicações serverless</a:t>
            </a:r>
          </a:p>
        </p:txBody>
      </p:sp>
    </p:spTree>
    <p:extLst>
      <p:ext uri="{BB962C8B-B14F-4D97-AF65-F5344CB8AC3E}">
        <p14:creationId xmlns:p14="http://schemas.microsoft.com/office/powerpoint/2010/main" val="41157878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800" y="3890064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VMware Cloud on AWS</a:t>
            </a:r>
            <a:endParaRPr lang="en-BR" dirty="0"/>
          </a:p>
        </p:txBody>
      </p:sp>
      <p:pic>
        <p:nvPicPr>
          <p:cNvPr id="58370" name="Picture 2" descr="VMware Cloud on AWS Technical Overview - VMware Cloud Blog">
            <a:extLst>
              <a:ext uri="{FF2B5EF4-FFF2-40B4-BE49-F238E27FC236}">
                <a16:creationId xmlns:a16="http://schemas.microsoft.com/office/drawing/2014/main" id="{22768180-FD2C-FC49-CB72-E545B8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92" y="2867714"/>
            <a:ext cx="198755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23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grama mostrando como o Amazon Athena consulta dados de data lakes, armazéns e outras fontes, executados on-premises ou na nuvem.">
            <a:extLst>
              <a:ext uri="{FF2B5EF4-FFF2-40B4-BE49-F238E27FC236}">
                <a16:creationId xmlns:a16="http://schemas.microsoft.com/office/drawing/2014/main" id="{C5548AE1-F687-B557-0391-23FA057C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73" y="759617"/>
            <a:ext cx="8833420" cy="55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73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2" y="3858683"/>
            <a:ext cx="184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Wavelength</a:t>
            </a:r>
            <a:endParaRPr lang="en-BR" dirty="0"/>
          </a:p>
        </p:txBody>
      </p:sp>
      <p:pic>
        <p:nvPicPr>
          <p:cNvPr id="60418" name="Picture 2" descr="Draw AWS Architecture Diagrams Online">
            <a:extLst>
              <a:ext uri="{FF2B5EF4-FFF2-40B4-BE49-F238E27FC236}">
                <a16:creationId xmlns:a16="http://schemas.microsoft.com/office/drawing/2014/main" id="{6BD8C78C-DEAE-4ADC-2DAA-BD2E94EF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19" y="2999317"/>
            <a:ext cx="735902" cy="7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384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stack of shipping containers&#10;&#10;Description automatically generated">
            <a:extLst>
              <a:ext uri="{FF2B5EF4-FFF2-40B4-BE49-F238E27FC236}">
                <a16:creationId xmlns:a16="http://schemas.microsoft.com/office/drawing/2014/main" id="{D5A94A39-6E1E-243F-838B-F6BE2FAA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34" b="4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5: Containers</a:t>
            </a:r>
          </a:p>
        </p:txBody>
      </p:sp>
    </p:spTree>
    <p:extLst>
      <p:ext uri="{BB962C8B-B14F-4D97-AF65-F5344CB8AC3E}">
        <p14:creationId xmlns:p14="http://schemas.microsoft.com/office/powerpoint/2010/main" val="1648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ECS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763031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35110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Distro</a:t>
            </a:r>
          </a:p>
        </p:txBody>
      </p:sp>
      <p:pic>
        <p:nvPicPr>
          <p:cNvPr id="62466" name="Picture 2" descr="Amazon ECR Public Gallery - Amazon EKS Distribution/eks-distro-base">
            <a:extLst>
              <a:ext uri="{FF2B5EF4-FFF2-40B4-BE49-F238E27FC236}">
                <a16:creationId xmlns:a16="http://schemas.microsoft.com/office/drawing/2014/main" id="{ECB9BE4D-7C70-E47A-723F-75406FC8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4" y="3097098"/>
            <a:ext cx="668322" cy="6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055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Registry (Amazon ECR)</a:t>
            </a:r>
          </a:p>
        </p:txBody>
      </p:sp>
      <p:pic>
        <p:nvPicPr>
          <p:cNvPr id="63490" name="Picture 2" descr="AWS ECR: Basics Explained. Overview of ECR Basics | by Eli Front | Medium">
            <a:extLst>
              <a:ext uri="{FF2B5EF4-FFF2-40B4-BE49-F238E27FC236}">
                <a16:creationId xmlns:a16="http://schemas.microsoft.com/office/drawing/2014/main" id="{413DB57C-EABA-7939-3C7B-A0E8B5AD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83" y="3137483"/>
            <a:ext cx="670250" cy="6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595835-6DC7-8410-65E5-62EC6ADE2D78}"/>
              </a:ext>
            </a:extLst>
          </p:cNvPr>
          <p:cNvSpPr/>
          <p:nvPr/>
        </p:nvSpPr>
        <p:spPr>
          <a:xfrm>
            <a:off x="516367" y="437951"/>
            <a:ext cx="4416360" cy="3757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imagens docker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8027058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Service (Amazon ECS)</a:t>
            </a:r>
          </a:p>
        </p:txBody>
      </p:sp>
      <p:pic>
        <p:nvPicPr>
          <p:cNvPr id="65538" name="Picture 2" descr="Amazon Elastic Container Service">
            <a:extLst>
              <a:ext uri="{FF2B5EF4-FFF2-40B4-BE49-F238E27FC236}">
                <a16:creationId xmlns:a16="http://schemas.microsoft.com/office/drawing/2014/main" id="{291448BE-28CF-A083-57D2-C19EE75D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39" y="3170980"/>
            <a:ext cx="687703" cy="6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EB829-D959-0496-BFBF-55E8BD7AE3A0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de execução de containers (docker) de modo simples e confiável</a:t>
            </a:r>
          </a:p>
        </p:txBody>
      </p:sp>
    </p:spTree>
    <p:extLst>
      <p:ext uri="{BB962C8B-B14F-4D97-AF65-F5344CB8AC3E}">
        <p14:creationId xmlns:p14="http://schemas.microsoft.com/office/powerpoint/2010/main" val="15774664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085166" y="387561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Kubernetes Service (Amazon EKS)</a:t>
            </a:r>
          </a:p>
        </p:txBody>
      </p:sp>
      <p:pic>
        <p:nvPicPr>
          <p:cNvPr id="67586" name="Picture 2" descr="Draw AWS Architecture Diagrams Online">
            <a:extLst>
              <a:ext uri="{FF2B5EF4-FFF2-40B4-BE49-F238E27FC236}">
                <a16:creationId xmlns:a16="http://schemas.microsoft.com/office/drawing/2014/main" id="{E9A8C3F4-6FBD-90F4-2101-62CD21CC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5" y="3044104"/>
            <a:ext cx="708326" cy="7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158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68" name="Rectangle 6866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69" name="Rectangle 6866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7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71" name="Oval 6867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2" name="Oval 6867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3" name="Oval 6867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4" name="Oval 6867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5" name="Oval 6867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76" name="Oval 6867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7" name="Oval 6867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8" name="Oval 6867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9" name="Oval 6867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80" name="Oval 6867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1" name="Freeform: Shape 6865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2" name="Freeform: Shape 6865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3" name="Freeform: Shape 6865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4" name="Oval 6868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5" name="Freeform: Shape 6866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686" name="Rectangle 6868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8B075016-33D7-1800-0152-FC8E1358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687" name="Rectangle 68686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6: Database</a:t>
            </a:r>
          </a:p>
        </p:txBody>
      </p:sp>
    </p:spTree>
    <p:extLst>
      <p:ext uri="{BB962C8B-B14F-4D97-AF65-F5344CB8AC3E}">
        <p14:creationId xmlns:p14="http://schemas.microsoft.com/office/powerpoint/2010/main" val="40648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4400" y="3884083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10" y="3195968"/>
            <a:ext cx="662711" cy="6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0D1E0B-5004-1EC5-842C-C956B87910E2}"/>
              </a:ext>
            </a:extLst>
          </p:cNvPr>
          <p:cNvSpPr/>
          <p:nvPr/>
        </p:nvSpPr>
        <p:spPr>
          <a:xfrm>
            <a:off x="490968" y="412550"/>
            <a:ext cx="2675565" cy="4171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3977577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08C865-C0F0-28D4-0907-C90F6CED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1594320"/>
            <a:ext cx="10088680" cy="2793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410E80-DD39-BFA9-C5E1-0CC487FD910F}"/>
              </a:ext>
            </a:extLst>
          </p:cNvPr>
          <p:cNvSpPr txBox="1"/>
          <p:nvPr/>
        </p:nvSpPr>
        <p:spPr>
          <a:xfrm>
            <a:off x="653577" y="4841576"/>
            <a:ext cx="1101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https://docs.aws.amazon.com/</a:t>
            </a:r>
            <a:r>
              <a:rPr lang="en-US" sz="1600" b="1" i="1" dirty="0" err="1"/>
              <a:t>pt_br</a:t>
            </a:r>
            <a:r>
              <a:rPr lang="en-US" sz="1600" b="1" i="1" dirty="0"/>
              <a:t>/prescriptive-guidance/latest/patterns/analyze-and-visualize-nested-json-data-with-amazon-athena-and-amazon-quicksight.html?did=</a:t>
            </a:r>
            <a:r>
              <a:rPr lang="en-US" sz="1600" b="1" i="1" dirty="0" err="1"/>
              <a:t>pg_card&amp;trk</a:t>
            </a:r>
            <a:r>
              <a:rPr lang="en-US" sz="1600" b="1" i="1" dirty="0"/>
              <a:t>=</a:t>
            </a:r>
            <a:r>
              <a:rPr lang="en-US" sz="1600" b="1" i="1" dirty="0" err="1"/>
              <a:t>pg_card</a:t>
            </a:r>
            <a:endParaRPr lang="en-BR" sz="1600" b="1" i="1" dirty="0"/>
          </a:p>
        </p:txBody>
      </p:sp>
    </p:spTree>
    <p:extLst>
      <p:ext uri="{BB962C8B-B14F-4D97-AF65-F5344CB8AC3E}">
        <p14:creationId xmlns:p14="http://schemas.microsoft.com/office/powerpoint/2010/main" val="2301488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67199" y="391795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 Serverless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47" y="3174824"/>
            <a:ext cx="684169" cy="68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EB36EF-5931-BF6F-DACB-21F600E7DC14}"/>
              </a:ext>
            </a:extLst>
          </p:cNvPr>
          <p:cNvSpPr/>
          <p:nvPr/>
        </p:nvSpPr>
        <p:spPr>
          <a:xfrm>
            <a:off x="516368" y="437950"/>
            <a:ext cx="2802565" cy="467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1325209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098799" y="3867150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DocumentDB (with MongoDB compatibility)</a:t>
            </a:r>
          </a:p>
        </p:txBody>
      </p:sp>
      <p:pic>
        <p:nvPicPr>
          <p:cNvPr id="72706" name="Picture 2" descr="AWS Cloud Resource | DocumentDB">
            <a:extLst>
              <a:ext uri="{FF2B5EF4-FFF2-40B4-BE49-F238E27FC236}">
                <a16:creationId xmlns:a16="http://schemas.microsoft.com/office/drawing/2014/main" id="{03D512BD-FE09-291A-19B5-939DF3E8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42" y="3082721"/>
            <a:ext cx="692558" cy="6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5615CA-4EB6-0F31-1333-E5D76450D3ED}"/>
              </a:ext>
            </a:extLst>
          </p:cNvPr>
          <p:cNvSpPr/>
          <p:nvPr/>
        </p:nvSpPr>
        <p:spPr>
          <a:xfrm>
            <a:off x="516367" y="437950"/>
            <a:ext cx="3200499" cy="4736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3FA4DF-4CF4-74DB-5146-1E0C9153EC2B}"/>
              </a:ext>
            </a:extLst>
          </p:cNvPr>
          <p:cNvSpPr/>
          <p:nvPr/>
        </p:nvSpPr>
        <p:spPr>
          <a:xfrm>
            <a:off x="516367" y="1087410"/>
            <a:ext cx="320049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Compatível com o MongoDB</a:t>
            </a:r>
          </a:p>
        </p:txBody>
      </p:sp>
    </p:spTree>
    <p:extLst>
      <p:ext uri="{BB962C8B-B14F-4D97-AF65-F5344CB8AC3E}">
        <p14:creationId xmlns:p14="http://schemas.microsoft.com/office/powerpoint/2010/main" val="16892945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0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DynamoDB</a:t>
            </a:r>
          </a:p>
        </p:txBody>
      </p:sp>
      <p:pic>
        <p:nvPicPr>
          <p:cNvPr id="74754" name="Picture 2" descr="Amazon DynamoDB | AWS Database Blog">
            <a:extLst>
              <a:ext uri="{FF2B5EF4-FFF2-40B4-BE49-F238E27FC236}">
                <a16:creationId xmlns:a16="http://schemas.microsoft.com/office/drawing/2014/main" id="{07C26FAC-E9CD-F015-026F-0494FF5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91" y="3238551"/>
            <a:ext cx="637055" cy="6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067A5-8C64-2941-B292-93ECAB01F254}"/>
              </a:ext>
            </a:extLst>
          </p:cNvPr>
          <p:cNvSpPr/>
          <p:nvPr/>
        </p:nvSpPr>
        <p:spPr>
          <a:xfrm>
            <a:off x="516367" y="437951"/>
            <a:ext cx="3081965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</p:spTree>
    <p:extLst>
      <p:ext uri="{BB962C8B-B14F-4D97-AF65-F5344CB8AC3E}">
        <p14:creationId xmlns:p14="http://schemas.microsoft.com/office/powerpoint/2010/main" val="3469826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14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ElastiCache</a:t>
            </a:r>
          </a:p>
        </p:txBody>
      </p:sp>
      <p:pic>
        <p:nvPicPr>
          <p:cNvPr id="76802" name="Picture 2" descr="Draw AWS Architecture Diagrams Online">
            <a:extLst>
              <a:ext uri="{FF2B5EF4-FFF2-40B4-BE49-F238E27FC236}">
                <a16:creationId xmlns:a16="http://schemas.microsoft.com/office/drawing/2014/main" id="{F0273D64-875B-6A91-5968-24584B2B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3167431"/>
            <a:ext cx="651546" cy="6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6FAE71-4812-6CB7-078A-1D6AB0DF8CF6}"/>
              </a:ext>
            </a:extLst>
          </p:cNvPr>
          <p:cNvSpPr/>
          <p:nvPr/>
        </p:nvSpPr>
        <p:spPr>
          <a:xfrm>
            <a:off x="516368" y="437950"/>
            <a:ext cx="2979868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Cache utilizado com banco de dados relacionais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84EE75-F39F-432D-076C-C958E0599698}"/>
              </a:ext>
            </a:extLst>
          </p:cNvPr>
          <p:cNvSpPr/>
          <p:nvPr/>
        </p:nvSpPr>
        <p:spPr>
          <a:xfrm>
            <a:off x="548642" y="1386416"/>
            <a:ext cx="2979868" cy="4000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Redis ou Memcached</a:t>
            </a:r>
          </a:p>
        </p:txBody>
      </p:sp>
    </p:spTree>
    <p:extLst>
      <p:ext uri="{BB962C8B-B14F-4D97-AF65-F5344CB8AC3E}">
        <p14:creationId xmlns:p14="http://schemas.microsoft.com/office/powerpoint/2010/main" val="19223782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769253" y="3858683"/>
            <a:ext cx="42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Keyspaces (for Apache Cassandra)</a:t>
            </a:r>
          </a:p>
        </p:txBody>
      </p:sp>
      <p:pic>
        <p:nvPicPr>
          <p:cNvPr id="78852" name="Picture 4" descr="Amazon Keyspaces - Reviews, Pros &amp; Cons | Companies using Amazon Keyspaces">
            <a:extLst>
              <a:ext uri="{FF2B5EF4-FFF2-40B4-BE49-F238E27FC236}">
                <a16:creationId xmlns:a16="http://schemas.microsoft.com/office/drawing/2014/main" id="{27BF9D07-B270-4820-E331-F8BDA9FA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9" y="3073399"/>
            <a:ext cx="711201" cy="7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073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8326" y="3833283"/>
            <a:ext cx="18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Neptune</a:t>
            </a:r>
          </a:p>
        </p:txBody>
      </p:sp>
      <p:pic>
        <p:nvPicPr>
          <p:cNvPr id="80898" name="Picture 2" descr="Amazon Neptune">
            <a:extLst>
              <a:ext uri="{FF2B5EF4-FFF2-40B4-BE49-F238E27FC236}">
                <a16:creationId xmlns:a16="http://schemas.microsoft.com/office/drawing/2014/main" id="{DD49E053-4471-2971-AFFD-2F7C2D3D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84" y="307869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8407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35405" y="3850217"/>
            <a:ext cx="18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Quantum Ledger Database (Amazon QLDB)</a:t>
            </a:r>
          </a:p>
        </p:txBody>
      </p:sp>
      <p:pic>
        <p:nvPicPr>
          <p:cNvPr id="82946" name="Picture 2" descr="QLDB - Database of Databases">
            <a:extLst>
              <a:ext uri="{FF2B5EF4-FFF2-40B4-BE49-F238E27FC236}">
                <a16:creationId xmlns:a16="http://schemas.microsoft.com/office/drawing/2014/main" id="{61EB3311-9B74-D4B0-D34A-22A6FD6D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4" y="28956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350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7835" y="381635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84994" name="Picture 2" descr="Cloud Icons | Amazon RDS">
            <a:extLst>
              <a:ext uri="{FF2B5EF4-FFF2-40B4-BE49-F238E27FC236}">
                <a16:creationId xmlns:a16="http://schemas.microsoft.com/office/drawing/2014/main" id="{76FB1A1E-5F03-07B3-D3E7-FB7BF700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5334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86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7: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7494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30638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X-Ray</a:t>
            </a:r>
          </a:p>
        </p:txBody>
      </p:sp>
      <p:pic>
        <p:nvPicPr>
          <p:cNvPr id="89090" name="Picture 2" descr="X-Ray Cheat Sheet">
            <a:extLst>
              <a:ext uri="{FF2B5EF4-FFF2-40B4-BE49-F238E27FC236}">
                <a16:creationId xmlns:a16="http://schemas.microsoft.com/office/drawing/2014/main" id="{165A5098-5C6C-5506-C461-0AFB4C2E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3116787"/>
            <a:ext cx="624426" cy="6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13647-8066-87FD-D373-59E0E6E6227C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troubleshooting e identificação de gargalos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3349282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3798" y="363752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792530"/>
            <a:ext cx="793764" cy="7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6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8: Front-End Web Mobile</a:t>
            </a:r>
          </a:p>
        </p:txBody>
      </p:sp>
    </p:spTree>
    <p:extLst>
      <p:ext uri="{BB962C8B-B14F-4D97-AF65-F5344CB8AC3E}">
        <p14:creationId xmlns:p14="http://schemas.microsoft.com/office/powerpoint/2010/main" val="12302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6133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Amplify</a:t>
            </a:r>
          </a:p>
        </p:txBody>
      </p:sp>
      <p:pic>
        <p:nvPicPr>
          <p:cNvPr id="93186" name="Picture 2" descr="AWS Icons">
            <a:extLst>
              <a:ext uri="{FF2B5EF4-FFF2-40B4-BE49-F238E27FC236}">
                <a16:creationId xmlns:a16="http://schemas.microsoft.com/office/drawing/2014/main" id="{21A29C95-5368-95E3-E238-BBBE1D69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15" y="3129815"/>
            <a:ext cx="598370" cy="5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6D36D-96AC-D13F-E79E-B616272A1A0D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apps em nuvem de modo rápido e prático</a:t>
            </a:r>
          </a:p>
        </p:txBody>
      </p:sp>
    </p:spTree>
    <p:extLst>
      <p:ext uri="{BB962C8B-B14F-4D97-AF65-F5344CB8AC3E}">
        <p14:creationId xmlns:p14="http://schemas.microsoft.com/office/powerpoint/2010/main" val="32189306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15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API Gateway</a:t>
            </a:r>
          </a:p>
        </p:txBody>
      </p:sp>
      <p:pic>
        <p:nvPicPr>
          <p:cNvPr id="94210" name="Picture 2" descr="AWS API Gateway | Pulumi Registry">
            <a:extLst>
              <a:ext uri="{FF2B5EF4-FFF2-40B4-BE49-F238E27FC236}">
                <a16:creationId xmlns:a16="http://schemas.microsoft.com/office/drawing/2014/main" id="{766313F8-42D1-27C2-18A5-DCE67887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46" y="3114246"/>
            <a:ext cx="629507" cy="62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E6DFA-AA42-91EF-B648-556B4A2DBEEA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Camada de segurança e melhor mantenibilidade para uma API</a:t>
            </a:r>
          </a:p>
        </p:txBody>
      </p:sp>
    </p:spTree>
    <p:extLst>
      <p:ext uri="{BB962C8B-B14F-4D97-AF65-F5344CB8AC3E}">
        <p14:creationId xmlns:p14="http://schemas.microsoft.com/office/powerpoint/2010/main" val="12932281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Device Farm</a:t>
            </a:r>
          </a:p>
        </p:txBody>
      </p:sp>
      <p:pic>
        <p:nvPicPr>
          <p:cNvPr id="95234" name="Picture 2" descr="Cloud Icons | AWS Device Farm">
            <a:extLst>
              <a:ext uri="{FF2B5EF4-FFF2-40B4-BE49-F238E27FC236}">
                <a16:creationId xmlns:a16="http://schemas.microsoft.com/office/drawing/2014/main" id="{6C46CEE8-F6F7-BD5E-E5A6-1EAA0882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91" y="3092558"/>
            <a:ext cx="672883" cy="6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945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16586" y="3830638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Pinpoint</a:t>
            </a:r>
          </a:p>
        </p:txBody>
      </p:sp>
      <p:pic>
        <p:nvPicPr>
          <p:cNvPr id="96258" name="Picture 2" descr="AWS Icons">
            <a:extLst>
              <a:ext uri="{FF2B5EF4-FFF2-40B4-BE49-F238E27FC236}">
                <a16:creationId xmlns:a16="http://schemas.microsoft.com/office/drawing/2014/main" id="{A77D8D71-FF4C-B327-AAE5-69061246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99" y="3211539"/>
            <a:ext cx="619099" cy="6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56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20" name="Rectangle 6871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22" name="Rectangle 6872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25" name="Oval 6872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6" name="Oval 6872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7" name="Oval 6872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8" name="Oval 6872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9" name="Oval 6872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0" name="Oval 6872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1" name="Oval 6873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2" name="Oval 6873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3" name="Oval 6873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4" name="Oval 6873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5" name="Freeform: Shape 6873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6" name="Freeform: Shape 6873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7" name="Freeform: Shape 6873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8" name="Oval 6873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9" name="Freeform: Shape 6873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41" name="Rectangle 6874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blue circuit board in the shape of a brain&#10;&#10;Description automatically generated">
            <a:extLst>
              <a:ext uri="{FF2B5EF4-FFF2-40B4-BE49-F238E27FC236}">
                <a16:creationId xmlns:a16="http://schemas.microsoft.com/office/drawing/2014/main" id="{33057A37-373D-46A5-D248-71040E1D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96" b="19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43" name="Rectangle 68742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Seção 9: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23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Comprehend</a:t>
            </a:r>
          </a:p>
        </p:txBody>
      </p:sp>
      <p:pic>
        <p:nvPicPr>
          <p:cNvPr id="97282" name="Picture 2" descr="Amazon Comprehend | AWS Machine Learning">
            <a:extLst>
              <a:ext uri="{FF2B5EF4-FFF2-40B4-BE49-F238E27FC236}">
                <a16:creationId xmlns:a16="http://schemas.microsoft.com/office/drawing/2014/main" id="{DBC6E0B1-6762-7953-FD20-F18D460B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84" y="3224020"/>
            <a:ext cx="618631" cy="61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126FB0-6E29-5B45-D063-67210E4E314F}"/>
              </a:ext>
            </a:extLst>
          </p:cNvPr>
          <p:cNvSpPr/>
          <p:nvPr/>
        </p:nvSpPr>
        <p:spPr>
          <a:xfrm>
            <a:off x="602428" y="588557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encontrar palavras-chave, entidades, lingua utilizada no texto, análise de sentimento</a:t>
            </a:r>
          </a:p>
        </p:txBody>
      </p:sp>
    </p:spTree>
    <p:extLst>
      <p:ext uri="{BB962C8B-B14F-4D97-AF65-F5344CB8AC3E}">
        <p14:creationId xmlns:p14="http://schemas.microsoft.com/office/powerpoint/2010/main" val="22236153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349495" y="355819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Forecast</a:t>
            </a:r>
          </a:p>
        </p:txBody>
      </p:sp>
      <p:pic>
        <p:nvPicPr>
          <p:cNvPr id="98306" name="Picture 2" descr="AWS Icons">
            <a:extLst>
              <a:ext uri="{FF2B5EF4-FFF2-40B4-BE49-F238E27FC236}">
                <a16:creationId xmlns:a16="http://schemas.microsoft.com/office/drawing/2014/main" id="{97A4CCBC-0EC7-B4EB-2F3B-000446B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078" y="2818205"/>
            <a:ext cx="681481" cy="6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591D-CC2B-1C13-81F2-36AB114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266640"/>
            <a:ext cx="4248374" cy="23930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F714A7-E63D-07A0-9BF7-68F00CC33C68}"/>
              </a:ext>
            </a:extLst>
          </p:cNvPr>
          <p:cNvSpPr/>
          <p:nvPr/>
        </p:nvSpPr>
        <p:spPr>
          <a:xfrm>
            <a:off x="279699" y="3158946"/>
            <a:ext cx="4585916" cy="6814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criar previsões para diversos contextos utilizando modelos</a:t>
            </a:r>
          </a:p>
        </p:txBody>
      </p:sp>
    </p:spTree>
    <p:extLst>
      <p:ext uri="{BB962C8B-B14F-4D97-AF65-F5344CB8AC3E}">
        <p14:creationId xmlns:p14="http://schemas.microsoft.com/office/powerpoint/2010/main" val="4892693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31903" y="3859213"/>
            <a:ext cx="24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Fraud Detector</a:t>
            </a:r>
          </a:p>
        </p:txBody>
      </p:sp>
      <p:pic>
        <p:nvPicPr>
          <p:cNvPr id="99330" name="Picture 2" descr="Why Amazon AWS is a bad deal for most companies">
            <a:extLst>
              <a:ext uri="{FF2B5EF4-FFF2-40B4-BE49-F238E27FC236}">
                <a16:creationId xmlns:a16="http://schemas.microsoft.com/office/drawing/2014/main" id="{D4FAA0A1-E2CC-8E70-8238-34BB08DB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4" y="3114274"/>
            <a:ext cx="629452" cy="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DD2AF0-FC45-B505-4D29-A26DDB298368}"/>
              </a:ext>
            </a:extLst>
          </p:cNvPr>
          <p:cNvSpPr/>
          <p:nvPr/>
        </p:nvSpPr>
        <p:spPr>
          <a:xfrm>
            <a:off x="355002" y="438741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detectar fraudes em pagamentos, atividades online e criação de contas falsas por exemplo</a:t>
            </a:r>
          </a:p>
        </p:txBody>
      </p:sp>
    </p:spTree>
    <p:extLst>
      <p:ext uri="{BB962C8B-B14F-4D97-AF65-F5344CB8AC3E}">
        <p14:creationId xmlns:p14="http://schemas.microsoft.com/office/powerpoint/2010/main" val="795216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59813" y="3877946"/>
            <a:ext cx="17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Kendra</a:t>
            </a:r>
          </a:p>
        </p:txBody>
      </p:sp>
      <p:pic>
        <p:nvPicPr>
          <p:cNvPr id="100354" name="Picture 2" descr="Powering Amazon Kendra as a Search Engine | by Aditya Guha | Medium">
            <a:extLst>
              <a:ext uri="{FF2B5EF4-FFF2-40B4-BE49-F238E27FC236}">
                <a16:creationId xmlns:a16="http://schemas.microsoft.com/office/drawing/2014/main" id="{D46EA54B-36ED-7F94-3644-EBBA9903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75" y="3168333"/>
            <a:ext cx="1349571" cy="7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9A6922-3B7B-9B84-BB20-BCFAF20D495E}"/>
              </a:ext>
            </a:extLst>
          </p:cNvPr>
          <p:cNvSpPr/>
          <p:nvPr/>
        </p:nvSpPr>
        <p:spPr>
          <a:xfrm>
            <a:off x="355002" y="438741"/>
            <a:ext cx="3732903" cy="6534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Melhorar pesquisas em fontes de dados</a:t>
            </a:r>
          </a:p>
        </p:txBody>
      </p:sp>
    </p:spTree>
    <p:extLst>
      <p:ext uri="{BB962C8B-B14F-4D97-AF65-F5344CB8AC3E}">
        <p14:creationId xmlns:p14="http://schemas.microsoft.com/office/powerpoint/2010/main" val="37873274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97181" y="1154379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37" y="284222"/>
            <a:ext cx="793764" cy="7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8B374-EDB9-B92E-AE6F-F68020722803}"/>
              </a:ext>
            </a:extLst>
          </p:cNvPr>
          <p:cNvSpPr txBox="1"/>
          <p:nvPr/>
        </p:nvSpPr>
        <p:spPr>
          <a:xfrm>
            <a:off x="2206305" y="197346"/>
            <a:ext cx="8254767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Big 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EMR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frameworks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Apache Hadoop, Spark, HBase e Presto.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intensivo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Elasticidade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 do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carga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cluster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performance.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No EMR,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cluster,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redes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detalhadas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o Amazon S3 e Data Lakes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data lakes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salvar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Preço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reservadas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spot,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com workloads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experimentais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02441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Lex</a:t>
            </a:r>
          </a:p>
        </p:txBody>
      </p:sp>
      <p:pic>
        <p:nvPicPr>
          <p:cNvPr id="101378" name="Picture 2" descr="CSML - Amazon Lex CSML Chatbot Integration">
            <a:extLst>
              <a:ext uri="{FF2B5EF4-FFF2-40B4-BE49-F238E27FC236}">
                <a16:creationId xmlns:a16="http://schemas.microsoft.com/office/drawing/2014/main" id="{B4D9200F-B845-F616-0594-2B46CBEE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025" y="3149430"/>
            <a:ext cx="559139" cy="5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F5750-E53A-8985-CEEE-1E2AEEABBD2D}"/>
              </a:ext>
            </a:extLst>
          </p:cNvPr>
          <p:cNvSpPr/>
          <p:nvPr/>
        </p:nvSpPr>
        <p:spPr>
          <a:xfrm>
            <a:off x="570155" y="449499"/>
            <a:ext cx="3205779" cy="57247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chatbots</a:t>
            </a:r>
          </a:p>
        </p:txBody>
      </p:sp>
    </p:spTree>
    <p:extLst>
      <p:ext uri="{BB962C8B-B14F-4D97-AF65-F5344CB8AC3E}">
        <p14:creationId xmlns:p14="http://schemas.microsoft.com/office/powerpoint/2010/main" val="14241229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Polly</a:t>
            </a:r>
          </a:p>
        </p:txBody>
      </p:sp>
      <p:pic>
        <p:nvPicPr>
          <p:cNvPr id="102402" name="Picture 2" descr="Amazon Polly TTS - Overview (O11) | OutSystems">
            <a:extLst>
              <a:ext uri="{FF2B5EF4-FFF2-40B4-BE49-F238E27FC236}">
                <a16:creationId xmlns:a16="http://schemas.microsoft.com/office/drawing/2014/main" id="{1EE3ACB5-B66C-4062-F22E-81DD10F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496" y="3221588"/>
            <a:ext cx="612674" cy="6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49FA47-8EC1-16C5-D64F-E538D3FE8C3F}"/>
              </a:ext>
            </a:extLst>
          </p:cNvPr>
          <p:cNvSpPr/>
          <p:nvPr/>
        </p:nvSpPr>
        <p:spPr>
          <a:xfrm>
            <a:off x="570155" y="449499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Colocamos um texto escrito e o serviço retorna o texto falado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00F1D-AACA-F009-D37D-A70B77C5D90B}"/>
              </a:ext>
            </a:extLst>
          </p:cNvPr>
          <p:cNvSpPr/>
          <p:nvPr/>
        </p:nvSpPr>
        <p:spPr>
          <a:xfrm>
            <a:off x="570155" y="1763725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Em resumo transforma algo escrito em algo falado (escrita -&gt; som)</a:t>
            </a:r>
          </a:p>
        </p:txBody>
      </p:sp>
    </p:spTree>
    <p:extLst>
      <p:ext uri="{BB962C8B-B14F-4D97-AF65-F5344CB8AC3E}">
        <p14:creationId xmlns:p14="http://schemas.microsoft.com/office/powerpoint/2010/main" val="32970411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Rekognition</a:t>
            </a:r>
          </a:p>
        </p:txBody>
      </p:sp>
      <p:pic>
        <p:nvPicPr>
          <p:cNvPr id="103426" name="Picture 2" descr="Cloud Icons | Amazon Rekognition">
            <a:extLst>
              <a:ext uri="{FF2B5EF4-FFF2-40B4-BE49-F238E27FC236}">
                <a16:creationId xmlns:a16="http://schemas.microsoft.com/office/drawing/2014/main" id="{D870C19E-688C-3F1B-C58C-B8CBE8BD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90" y="3245065"/>
            <a:ext cx="572419" cy="5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43FFA7-CA71-12E4-661C-23DD4B2201DE}"/>
              </a:ext>
            </a:extLst>
          </p:cNvPr>
          <p:cNvSpPr/>
          <p:nvPr/>
        </p:nvSpPr>
        <p:spPr>
          <a:xfrm>
            <a:off x="742278" y="718440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funcionar como ferramenta de moderação de imagens</a:t>
            </a:r>
          </a:p>
        </p:txBody>
      </p:sp>
    </p:spTree>
    <p:extLst>
      <p:ext uri="{BB962C8B-B14F-4D97-AF65-F5344CB8AC3E}">
        <p14:creationId xmlns:p14="http://schemas.microsoft.com/office/powerpoint/2010/main" val="17450478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SageMaker</a:t>
            </a:r>
          </a:p>
        </p:txBody>
      </p:sp>
      <p:pic>
        <p:nvPicPr>
          <p:cNvPr id="104450" name="Picture 2" descr="Amazon SageMaker SVG Logo | Free SVG logos &amp; icons download | SVGmix">
            <a:extLst>
              <a:ext uri="{FF2B5EF4-FFF2-40B4-BE49-F238E27FC236}">
                <a16:creationId xmlns:a16="http://schemas.microsoft.com/office/drawing/2014/main" id="{92356AC0-2A53-E299-FFC3-116A7DA3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16" y="3126616"/>
            <a:ext cx="604768" cy="6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694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33670" y="379466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Textract</a:t>
            </a:r>
          </a:p>
        </p:txBody>
      </p:sp>
      <p:pic>
        <p:nvPicPr>
          <p:cNvPr id="105474" name="Picture 2" descr="Amazon Textract - Overview (O11) | OutSystems">
            <a:extLst>
              <a:ext uri="{FF2B5EF4-FFF2-40B4-BE49-F238E27FC236}">
                <a16:creationId xmlns:a16="http://schemas.microsoft.com/office/drawing/2014/main" id="{FF26FA05-6B8C-719B-3D8A-F706DCDE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38" y="2985067"/>
            <a:ext cx="764383" cy="7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2D66F-857A-A683-361E-9FD8FB59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51" y="1408384"/>
            <a:ext cx="4949726" cy="4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092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Transcribe</a:t>
            </a:r>
          </a:p>
        </p:txBody>
      </p:sp>
      <p:pic>
        <p:nvPicPr>
          <p:cNvPr id="106498" name="Picture 2" descr="Amazon Transcribe - Overview (O11) | OutSystems">
            <a:extLst>
              <a:ext uri="{FF2B5EF4-FFF2-40B4-BE49-F238E27FC236}">
                <a16:creationId xmlns:a16="http://schemas.microsoft.com/office/drawing/2014/main" id="{77B428D0-3C12-2843-50C1-E96247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9" y="3020048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2FDA1-3C73-7276-294C-15AD9C91262E}"/>
              </a:ext>
            </a:extLst>
          </p:cNvPr>
          <p:cNvSpPr/>
          <p:nvPr/>
        </p:nvSpPr>
        <p:spPr>
          <a:xfrm>
            <a:off x="570155" y="449499"/>
            <a:ext cx="4281544" cy="7612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Faz o caminho inverso do Polly. Converte o texto falado para o texto escrito.</a:t>
            </a:r>
          </a:p>
        </p:txBody>
      </p:sp>
    </p:spTree>
    <p:extLst>
      <p:ext uri="{BB962C8B-B14F-4D97-AF65-F5344CB8AC3E}">
        <p14:creationId xmlns:p14="http://schemas.microsoft.com/office/powerpoint/2010/main" val="37496470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Translate</a:t>
            </a:r>
          </a:p>
        </p:txBody>
      </p:sp>
      <p:pic>
        <p:nvPicPr>
          <p:cNvPr id="107522" name="Picture 2" descr="Amazon Translate - Overview (O11) | OutSystems">
            <a:extLst>
              <a:ext uri="{FF2B5EF4-FFF2-40B4-BE49-F238E27FC236}">
                <a16:creationId xmlns:a16="http://schemas.microsoft.com/office/drawing/2014/main" id="{44019BE0-78A2-C625-7B23-4BD9B22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85" y="3008649"/>
            <a:ext cx="618002" cy="6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D020D7-706E-F9B3-328C-D5FCF3F76CA7}"/>
              </a:ext>
            </a:extLst>
          </p:cNvPr>
          <p:cNvSpPr/>
          <p:nvPr/>
        </p:nvSpPr>
        <p:spPr>
          <a:xfrm>
            <a:off x="570155" y="449499"/>
            <a:ext cx="2740312" cy="456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tradução</a:t>
            </a:r>
          </a:p>
        </p:txBody>
      </p:sp>
    </p:spTree>
    <p:extLst>
      <p:ext uri="{BB962C8B-B14F-4D97-AF65-F5344CB8AC3E}">
        <p14:creationId xmlns:p14="http://schemas.microsoft.com/office/powerpoint/2010/main" val="9021860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3" name="Rectangle 6877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4" name="Rectangle 6877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7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76" name="Oval 6877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7" name="Oval 6877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8" name="Oval 6877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9" name="Oval 6877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0" name="Oval 6877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6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7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8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0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1" name="Rectangle 6879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 useBgFill="1">
        <p:nvSpPr>
          <p:cNvPr id="68792" name="Rectangle 68791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06" y="2576164"/>
            <a:ext cx="5300988" cy="1395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Seção 10: Management and Governance</a:t>
            </a:r>
          </a:p>
        </p:txBody>
      </p:sp>
      <p:pic>
        <p:nvPicPr>
          <p:cNvPr id="11" name="Picture 10" descr="A road with yellow lines on it&#10;&#10;Description automatically generated">
            <a:extLst>
              <a:ext uri="{FF2B5EF4-FFF2-40B4-BE49-F238E27FC236}">
                <a16:creationId xmlns:a16="http://schemas.microsoft.com/office/drawing/2014/main" id="{BB3F1430-CFDB-37AB-3DC5-688AC9C2E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9535" y="-2"/>
            <a:ext cx="535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1362" y="363558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AWS CloudFormation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8546" name="Picture 2" descr="AWS CloudFormation coverage road map is now public! : r/aws">
            <a:extLst>
              <a:ext uri="{FF2B5EF4-FFF2-40B4-BE49-F238E27FC236}">
                <a16:creationId xmlns:a16="http://schemas.microsoft.com/office/drawing/2014/main" id="{DED51698-3460-EC94-5003-C8CD78B9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3" y="2921244"/>
            <a:ext cx="632327" cy="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103F40-C450-05BB-8E6D-778C0062461B}"/>
              </a:ext>
            </a:extLst>
          </p:cNvPr>
          <p:cNvSpPr/>
          <p:nvPr/>
        </p:nvSpPr>
        <p:spPr>
          <a:xfrm>
            <a:off x="570154" y="449499"/>
            <a:ext cx="4848511" cy="481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infraestrutura for meio de um arquivo</a:t>
            </a:r>
          </a:p>
        </p:txBody>
      </p:sp>
    </p:spTree>
    <p:extLst>
      <p:ext uri="{BB962C8B-B14F-4D97-AF65-F5344CB8AC3E}">
        <p14:creationId xmlns:p14="http://schemas.microsoft.com/office/powerpoint/2010/main" val="5312577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5511" y="3810006"/>
            <a:ext cx="164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9570" name="Picture 2" descr="Cloud Icons | AWS CloudTrail">
            <a:extLst>
              <a:ext uri="{FF2B5EF4-FFF2-40B4-BE49-F238E27FC236}">
                <a16:creationId xmlns:a16="http://schemas.microsoft.com/office/drawing/2014/main" id="{F78B29F7-2254-3D5F-1692-45D60BCB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1" y="2965531"/>
            <a:ext cx="747649" cy="7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D24698-EAFC-E732-101E-8450AFBF0713}"/>
              </a:ext>
            </a:extLst>
          </p:cNvPr>
          <p:cNvSpPr/>
          <p:nvPr/>
        </p:nvSpPr>
        <p:spPr>
          <a:xfrm>
            <a:off x="570155" y="449499"/>
            <a:ext cx="5432712" cy="5411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Identificação de atividade/qualquer ação (trilha, rastro).  </a:t>
            </a:r>
          </a:p>
        </p:txBody>
      </p:sp>
    </p:spTree>
    <p:extLst>
      <p:ext uri="{BB962C8B-B14F-4D97-AF65-F5344CB8AC3E}">
        <p14:creationId xmlns:p14="http://schemas.microsoft.com/office/powerpoint/2010/main" val="21787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cenário 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BC617-35B6-CADA-8854-EF53BE6F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81" y="879912"/>
            <a:ext cx="7772400" cy="5028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/prescriptive-guidance/latest/patterns/launch-a-spark-job-in-a-transient-emr-cluster-using-a-lambda-function.html?did=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69264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254" y="4164792"/>
            <a:ext cx="18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0594" name="Picture 2" descr="Cloud Icons | Amazon CloudWatch">
            <a:extLst>
              <a:ext uri="{FF2B5EF4-FFF2-40B4-BE49-F238E27FC236}">
                <a16:creationId xmlns:a16="http://schemas.microsoft.com/office/drawing/2014/main" id="{D1154F50-364B-C4AD-3F7A-B7EA4C78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1" y="3429000"/>
            <a:ext cx="634570" cy="6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10C5D6-BB59-17F6-025E-FCEE4B49CE15}"/>
              </a:ext>
            </a:extLst>
          </p:cNvPr>
          <p:cNvSpPr/>
          <p:nvPr/>
        </p:nvSpPr>
        <p:spPr>
          <a:xfrm>
            <a:off x="570154" y="449499"/>
            <a:ext cx="6099585" cy="102429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Ferramenta extremamente poderosa. Podemos visualizar logs, criar alertas, métricas, integrar com diversos serviços da AWS.</a:t>
            </a:r>
          </a:p>
        </p:txBody>
      </p:sp>
    </p:spTree>
    <p:extLst>
      <p:ext uri="{BB962C8B-B14F-4D97-AF65-F5344CB8AC3E}">
        <p14:creationId xmlns:p14="http://schemas.microsoft.com/office/powerpoint/2010/main" val="20471376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74783" y="3616355"/>
            <a:ext cx="9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1618" name="Picture 2" descr="AWS CLI">
            <a:extLst>
              <a:ext uri="{FF2B5EF4-FFF2-40B4-BE49-F238E27FC236}">
                <a16:creationId xmlns:a16="http://schemas.microsoft.com/office/drawing/2014/main" id="{B57E7D16-DF50-1D04-4D86-30F17F13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59" y="2921000"/>
            <a:ext cx="2107627" cy="6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BEB5D8-BA1B-490B-BAFE-CB479820DE60}"/>
              </a:ext>
            </a:extLst>
          </p:cNvPr>
          <p:cNvSpPr/>
          <p:nvPr/>
        </p:nvSpPr>
        <p:spPr>
          <a:xfrm>
            <a:off x="570154" y="620339"/>
            <a:ext cx="4924714" cy="4718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interação com AWS por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86820034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41246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Compute Optimizer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2642" name="Picture 2" descr="Draw AWS Architecture Diagrams Online">
            <a:extLst>
              <a:ext uri="{FF2B5EF4-FFF2-40B4-BE49-F238E27FC236}">
                <a16:creationId xmlns:a16="http://schemas.microsoft.com/office/drawing/2014/main" id="{CB4BB82C-01E4-30F4-6160-DC5BEF96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23" y="3042955"/>
            <a:ext cx="573400" cy="5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629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5699" y="3824017"/>
            <a:ext cx="1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Config</a:t>
            </a:r>
          </a:p>
        </p:txBody>
      </p:sp>
      <p:pic>
        <p:nvPicPr>
          <p:cNvPr id="113666" name="Picture 2" descr="AWS Config - Webfor">
            <a:extLst>
              <a:ext uri="{FF2B5EF4-FFF2-40B4-BE49-F238E27FC236}">
                <a16:creationId xmlns:a16="http://schemas.microsoft.com/office/drawing/2014/main" id="{30B678E4-8B51-3D97-909D-A73741F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12" y="3093151"/>
            <a:ext cx="621809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CCC1E8-83B7-069F-36F3-51BEEA0E9808}"/>
              </a:ext>
            </a:extLst>
          </p:cNvPr>
          <p:cNvSpPr/>
          <p:nvPr/>
        </p:nvSpPr>
        <p:spPr>
          <a:xfrm>
            <a:off x="570154" y="449500"/>
            <a:ext cx="6099585" cy="7846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uma visualização detalhada dos recursos da sua conta na AWS (mudanças, aderência a políticas de configuração etc).</a:t>
            </a:r>
          </a:p>
        </p:txBody>
      </p:sp>
    </p:spTree>
    <p:extLst>
      <p:ext uri="{BB962C8B-B14F-4D97-AF65-F5344CB8AC3E}">
        <p14:creationId xmlns:p14="http://schemas.microsoft.com/office/powerpoint/2010/main" val="7151319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020" y="3773433"/>
            <a:ext cx="20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Control Tower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4690" name="Picture 2" descr="Build a Multi-Account Management Environment with AWS Control Tower - DEV  Community">
            <a:extLst>
              <a:ext uri="{FF2B5EF4-FFF2-40B4-BE49-F238E27FC236}">
                <a16:creationId xmlns:a16="http://schemas.microsoft.com/office/drawing/2014/main" id="{C0D4BEA0-CCAD-7FDF-54F4-673C5336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6" y="3110461"/>
            <a:ext cx="584433" cy="5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B1013-044A-1068-42A5-23FF54F78C1E}"/>
              </a:ext>
            </a:extLst>
          </p:cNvPr>
          <p:cNvSpPr/>
          <p:nvPr/>
        </p:nvSpPr>
        <p:spPr>
          <a:xfrm>
            <a:off x="570155" y="449500"/>
            <a:ext cx="314616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com muitas contas</a:t>
            </a:r>
          </a:p>
        </p:txBody>
      </p:sp>
    </p:spTree>
    <p:extLst>
      <p:ext uri="{BB962C8B-B14F-4D97-AF65-F5344CB8AC3E}">
        <p14:creationId xmlns:p14="http://schemas.microsoft.com/office/powerpoint/2010/main" val="213314929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137" y="3733801"/>
            <a:ext cx="23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Health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5714" name="Picture 2" descr="AWS Health | New Relic">
            <a:extLst>
              <a:ext uri="{FF2B5EF4-FFF2-40B4-BE49-F238E27FC236}">
                <a16:creationId xmlns:a16="http://schemas.microsoft.com/office/drawing/2014/main" id="{EE935F6F-33BA-70F1-E02A-EED13CC5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3015144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3C4F2B-8228-94C4-368D-2210DB705237}"/>
              </a:ext>
            </a:extLst>
          </p:cNvPr>
          <p:cNvSpPr/>
          <p:nvPr/>
        </p:nvSpPr>
        <p:spPr>
          <a:xfrm>
            <a:off x="570154" y="449499"/>
            <a:ext cx="3872753" cy="10996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ver incidentes em serviços da AWS, atualizações programadas etc</a:t>
            </a:r>
          </a:p>
        </p:txBody>
      </p:sp>
    </p:spTree>
    <p:extLst>
      <p:ext uri="{BB962C8B-B14F-4D97-AF65-F5344CB8AC3E}">
        <p14:creationId xmlns:p14="http://schemas.microsoft.com/office/powerpoint/2010/main" val="192928106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5711" y="3810214"/>
            <a:ext cx="22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License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6738" name="Picture 2" descr="AWS License Manager | AWS for SAP">
            <a:extLst>
              <a:ext uri="{FF2B5EF4-FFF2-40B4-BE49-F238E27FC236}">
                <a16:creationId xmlns:a16="http://schemas.microsoft.com/office/drawing/2014/main" id="{72DC6BC8-C1F4-99D8-BF60-9F26749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16" y="3141844"/>
            <a:ext cx="565705" cy="5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CC64E3-8B91-4FD1-03CF-81A4F462DE0D}"/>
              </a:ext>
            </a:extLst>
          </p:cNvPr>
          <p:cNvSpPr/>
          <p:nvPr/>
        </p:nvSpPr>
        <p:spPr>
          <a:xfrm>
            <a:off x="570154" y="449500"/>
            <a:ext cx="6385872" cy="9813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Possibilita o gerenciamento de licenças de softwares utilizados em seus recursos AWS. Exemplo: você possui uma EC2 que utiliza um software pago e precisa monitorar a situação da licensa.</a:t>
            </a:r>
          </a:p>
        </p:txBody>
      </p:sp>
    </p:spTree>
    <p:extLst>
      <p:ext uri="{BB962C8B-B14F-4D97-AF65-F5344CB8AC3E}">
        <p14:creationId xmlns:p14="http://schemas.microsoft.com/office/powerpoint/2010/main" val="32848323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3" y="3688458"/>
            <a:ext cx="23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Grafana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7762" name="Picture 2" descr="Cloud Icons | Amazon Managed Grafana">
            <a:extLst>
              <a:ext uri="{FF2B5EF4-FFF2-40B4-BE49-F238E27FC236}">
                <a16:creationId xmlns:a16="http://schemas.microsoft.com/office/drawing/2014/main" id="{71276732-8250-54D2-4E43-D14E7E52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26" y="2928594"/>
            <a:ext cx="626101" cy="6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2925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5957" y="3625444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Service for Prometheus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8786" name="Picture 2">
            <a:extLst>
              <a:ext uri="{FF2B5EF4-FFF2-40B4-BE49-F238E27FC236}">
                <a16:creationId xmlns:a16="http://schemas.microsoft.com/office/drawing/2014/main" id="{7F46F3EA-1534-831D-D038-B56A015F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68" y="291847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6480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2868" y="3633508"/>
            <a:ext cx="27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9810" name="Picture 2" descr="AWS Management Console | AWS General">
            <a:extLst>
              <a:ext uri="{FF2B5EF4-FFF2-40B4-BE49-F238E27FC236}">
                <a16:creationId xmlns:a16="http://schemas.microsoft.com/office/drawing/2014/main" id="{5988E014-9CD8-546A-AA91-8A3ED526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26" y="2956069"/>
            <a:ext cx="571151" cy="5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98369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A301B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A47B6"/>
      </a:accent4>
      <a:accent5>
        <a:srgbClr val="4D59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37564</TotalTime>
  <Words>2822</Words>
  <Application>Microsoft Macintosh PowerPoint</Application>
  <PresentationFormat>Widescreen</PresentationFormat>
  <Paragraphs>305</Paragraphs>
  <Slides>160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160</vt:i4>
      </vt:variant>
    </vt:vector>
  </HeadingPairs>
  <TitlesOfParts>
    <vt:vector size="166" baseType="lpstr">
      <vt:lpstr>Aptos</vt:lpstr>
      <vt:lpstr>Arial</vt:lpstr>
      <vt:lpstr>AvenirNext LT Pro Medium</vt:lpstr>
      <vt:lpstr>Calibri</vt:lpstr>
      <vt:lpstr>Gill Sans Nova</vt:lpstr>
      <vt:lpstr>ConfettiVTI</vt:lpstr>
      <vt:lpstr>AWS Certified Solutions Architect Associate</vt:lpstr>
      <vt:lpstr>Seção 1: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2: Application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3: Cost Management</vt:lpstr>
      <vt:lpstr>PowerPoint Presentation</vt:lpstr>
      <vt:lpstr>PowerPoint Presentation</vt:lpstr>
      <vt:lpstr>PowerPoint Presentation</vt:lpstr>
      <vt:lpstr>PowerPoint Presentation</vt:lpstr>
      <vt:lpstr>Seção 4: Compute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5: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6: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7: Developer Tools</vt:lpstr>
      <vt:lpstr>PowerPoint Presentation</vt:lpstr>
      <vt:lpstr>Seção 8: Front-End Web Mobile</vt:lpstr>
      <vt:lpstr>PowerPoint Presentation</vt:lpstr>
      <vt:lpstr>PowerPoint Presentation</vt:lpstr>
      <vt:lpstr>PowerPoint Presentation</vt:lpstr>
      <vt:lpstr>PowerPoint Presentation</vt:lpstr>
      <vt:lpstr>Seção 9: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10: Management and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11: Media Services</vt:lpstr>
      <vt:lpstr>PowerPoint Presentation</vt:lpstr>
      <vt:lpstr>PowerPoint Presentation</vt:lpstr>
      <vt:lpstr>Seção 12: Migration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13: Networking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14: Security, Identity and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15: Serverless</vt:lpstr>
      <vt:lpstr>PowerPoint Presentation</vt:lpstr>
      <vt:lpstr>PowerPoint Presentation</vt:lpstr>
      <vt:lpstr>PowerPoint Presentation</vt:lpstr>
      <vt:lpstr>Seção 16: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13</cp:revision>
  <dcterms:created xsi:type="dcterms:W3CDTF">2024-07-18T03:55:56Z</dcterms:created>
  <dcterms:modified xsi:type="dcterms:W3CDTF">2024-11-15T01:31:56Z</dcterms:modified>
</cp:coreProperties>
</file>